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9"/>
  </p:notesMasterIdLst>
  <p:handoutMasterIdLst>
    <p:handoutMasterId r:id="rId30"/>
  </p:handoutMasterIdLst>
  <p:sldIdLst>
    <p:sldId id="256" r:id="rId2"/>
    <p:sldId id="307" r:id="rId3"/>
    <p:sldId id="284" r:id="rId4"/>
    <p:sldId id="267" r:id="rId5"/>
    <p:sldId id="260" r:id="rId6"/>
    <p:sldId id="309" r:id="rId7"/>
    <p:sldId id="310" r:id="rId8"/>
    <p:sldId id="308" r:id="rId9"/>
    <p:sldId id="312" r:id="rId10"/>
    <p:sldId id="313" r:id="rId11"/>
    <p:sldId id="314" r:id="rId12"/>
    <p:sldId id="315" r:id="rId13"/>
    <p:sldId id="317" r:id="rId14"/>
    <p:sldId id="320" r:id="rId15"/>
    <p:sldId id="319" r:id="rId16"/>
    <p:sldId id="321" r:id="rId17"/>
    <p:sldId id="322" r:id="rId18"/>
    <p:sldId id="323" r:id="rId19"/>
    <p:sldId id="324" r:id="rId20"/>
    <p:sldId id="325" r:id="rId21"/>
    <p:sldId id="326" r:id="rId22"/>
    <p:sldId id="327" r:id="rId23"/>
    <p:sldId id="328" r:id="rId24"/>
    <p:sldId id="330" r:id="rId25"/>
    <p:sldId id="331" r:id="rId26"/>
    <p:sldId id="332" r:id="rId27"/>
    <p:sldId id="333" r:id="rId28"/>
  </p:sldIdLst>
  <p:sldSz cx="9144000" cy="5143500" type="screen16x9"/>
  <p:notesSz cx="6858000" cy="9144000"/>
  <p:embeddedFontLst>
    <p:embeddedFont>
      <p:font typeface="Abadi" panose="020B0604020104020204" pitchFamily="34" charset="0"/>
      <p:regular r:id="rId31"/>
    </p:embeddedFont>
    <p:embeddedFont>
      <p:font typeface="Consolas" panose="020B0609020204030204" pitchFamily="49" charset="0"/>
      <p:regular r:id="rId32"/>
      <p:bold r:id="rId33"/>
      <p:italic r:id="rId34"/>
      <p:boldItalic r:id="rId35"/>
    </p:embeddedFont>
    <p:embeddedFont>
      <p:font typeface="IBM Plex Mono" panose="020B0509050203000203" pitchFamily="49" charset="0"/>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Poppins" panose="000005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C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8AC6D4-03FF-4D79-8A88-260B4F8A2EA4}">
  <a:tblStyle styleId="{458AC6D4-03FF-4D79-8A88-260B4F8A2E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5256" autoAdjust="0"/>
  </p:normalViewPr>
  <p:slideViewPr>
    <p:cSldViewPr snapToGrid="0">
      <p:cViewPr varScale="1">
        <p:scale>
          <a:sx n="111" d="100"/>
          <a:sy n="111" d="100"/>
        </p:scale>
        <p:origin x="13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AA33E6-B24E-7935-D122-2448A561D3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1133F8A-1B89-9318-4D28-470B262337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CB3B9F-4338-4C30-A730-7AD5E41AEEAA}" type="datetimeFigureOut">
              <a:rPr lang="en-US" smtClean="0"/>
              <a:t>01/19/2024</a:t>
            </a:fld>
            <a:endParaRPr lang="en-US"/>
          </a:p>
        </p:txBody>
      </p:sp>
      <p:sp>
        <p:nvSpPr>
          <p:cNvPr id="4" name="Footer Placeholder 3">
            <a:extLst>
              <a:ext uri="{FF2B5EF4-FFF2-40B4-BE49-F238E27FC236}">
                <a16:creationId xmlns:a16="http://schemas.microsoft.com/office/drawing/2014/main" id="{4DA28C8C-BEB5-54C4-ECF3-00EE1B6B8C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0F01965-B8CB-A988-8B30-BA6F316556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839656-CE00-4AB3-AAE7-96CA91A17173}" type="slidenum">
              <a:rPr lang="en-US" smtClean="0"/>
              <a:t>‹#›</a:t>
            </a:fld>
            <a:endParaRPr lang="en-US"/>
          </a:p>
        </p:txBody>
      </p:sp>
    </p:spTree>
    <p:extLst>
      <p:ext uri="{BB962C8B-B14F-4D97-AF65-F5344CB8AC3E}">
        <p14:creationId xmlns:p14="http://schemas.microsoft.com/office/powerpoint/2010/main" val="39770026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368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8204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526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278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336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781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564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662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113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607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093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533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618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708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218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097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214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367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549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9"/>
        <p:cNvGrpSpPr/>
        <p:nvPr/>
      </p:nvGrpSpPr>
      <p:grpSpPr>
        <a:xfrm>
          <a:off x="0" y="0"/>
          <a:ext cx="0" cy="0"/>
          <a:chOff x="0" y="0"/>
          <a:chExt cx="0" cy="0"/>
        </a:xfrm>
      </p:grpSpPr>
      <p:sp>
        <p:nvSpPr>
          <p:cNvPr id="2390" name="Google Shape;2390;g24ef22aa1ac_0_1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1" name="Google Shape;2391;g24ef22aa1ac_0_1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8285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072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206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9227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5"/>
        <p:cNvGrpSpPr/>
        <p:nvPr/>
      </p:nvGrpSpPr>
      <p:grpSpPr>
        <a:xfrm>
          <a:off x="0" y="0"/>
          <a:ext cx="0" cy="0"/>
          <a:chOff x="0" y="0"/>
          <a:chExt cx="0" cy="0"/>
        </a:xfrm>
      </p:grpSpPr>
      <p:sp>
        <p:nvSpPr>
          <p:cNvPr id="376" name="Google Shape;376;p9"/>
          <p:cNvSpPr txBox="1">
            <a:spLocks noGrp="1"/>
          </p:cNvSpPr>
          <p:nvPr>
            <p:ph type="title"/>
          </p:nvPr>
        </p:nvSpPr>
        <p:spPr>
          <a:xfrm>
            <a:off x="720000" y="919750"/>
            <a:ext cx="3145200" cy="140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7" name="Google Shape;377;p9"/>
          <p:cNvSpPr txBox="1">
            <a:spLocks noGrp="1"/>
          </p:cNvSpPr>
          <p:nvPr>
            <p:ph type="subTitle" idx="1"/>
          </p:nvPr>
        </p:nvSpPr>
        <p:spPr>
          <a:xfrm>
            <a:off x="720000" y="2628350"/>
            <a:ext cx="3145200" cy="1595400"/>
          </a:xfrm>
          <a:prstGeom prst="rect">
            <a:avLst/>
          </a:prstGeom>
        </p:spPr>
        <p:txBody>
          <a:bodyPr spcFirstLastPara="1" wrap="square" lIns="91425" tIns="91425" rIns="91425" bIns="91425" anchor="t" anchorCtr="0">
            <a:noAutofit/>
          </a:bodyPr>
          <a:lstStyle>
            <a:lvl1pPr lvl="0" rtl="0">
              <a:spcBef>
                <a:spcPts val="0"/>
              </a:spcBef>
              <a:spcAft>
                <a:spcPts val="0"/>
              </a:spcAft>
              <a:buSzPts val="800"/>
              <a:buFont typeface="Open Sans"/>
              <a:buChar char="●"/>
              <a:defRPr/>
            </a:lvl1pPr>
            <a:lvl2pPr lvl="1" algn="ctr" rtl="0">
              <a:lnSpc>
                <a:spcPct val="100000"/>
              </a:lnSpc>
              <a:spcBef>
                <a:spcPts val="0"/>
              </a:spcBef>
              <a:spcAft>
                <a:spcPts val="0"/>
              </a:spcAft>
              <a:buSzPts val="800"/>
              <a:buFont typeface="Open Sans"/>
              <a:buChar char="○"/>
              <a:defRPr/>
            </a:lvl2pPr>
            <a:lvl3pPr lvl="2" algn="ctr" rtl="0">
              <a:lnSpc>
                <a:spcPct val="100000"/>
              </a:lnSpc>
              <a:spcBef>
                <a:spcPts val="0"/>
              </a:spcBef>
              <a:spcAft>
                <a:spcPts val="0"/>
              </a:spcAft>
              <a:buSzPts val="800"/>
              <a:buFont typeface="Open Sans"/>
              <a:buChar char="■"/>
              <a:defRPr/>
            </a:lvl3pPr>
            <a:lvl4pPr lvl="3" algn="ctr" rtl="0">
              <a:lnSpc>
                <a:spcPct val="100000"/>
              </a:lnSpc>
              <a:spcBef>
                <a:spcPts val="0"/>
              </a:spcBef>
              <a:spcAft>
                <a:spcPts val="0"/>
              </a:spcAft>
              <a:buSzPts val="800"/>
              <a:buFont typeface="Open Sans"/>
              <a:buChar char="●"/>
              <a:defRPr/>
            </a:lvl4pPr>
            <a:lvl5pPr lvl="4" algn="ctr" rtl="0">
              <a:lnSpc>
                <a:spcPct val="100000"/>
              </a:lnSpc>
              <a:spcBef>
                <a:spcPts val="0"/>
              </a:spcBef>
              <a:spcAft>
                <a:spcPts val="0"/>
              </a:spcAft>
              <a:buSzPts val="1200"/>
              <a:buFont typeface="Open Sans"/>
              <a:buChar char="○"/>
              <a:defRPr/>
            </a:lvl5pPr>
            <a:lvl6pPr lvl="5" algn="ctr" rtl="0">
              <a:lnSpc>
                <a:spcPct val="100000"/>
              </a:lnSpc>
              <a:spcBef>
                <a:spcPts val="0"/>
              </a:spcBef>
              <a:spcAft>
                <a:spcPts val="0"/>
              </a:spcAft>
              <a:buSzPts val="1200"/>
              <a:buFont typeface="Open Sans"/>
              <a:buChar char="■"/>
              <a:defRPr/>
            </a:lvl6pPr>
            <a:lvl7pPr lvl="6" algn="ctr" rtl="0">
              <a:lnSpc>
                <a:spcPct val="100000"/>
              </a:lnSpc>
              <a:spcBef>
                <a:spcPts val="0"/>
              </a:spcBef>
              <a:spcAft>
                <a:spcPts val="0"/>
              </a:spcAft>
              <a:buSzPts val="700"/>
              <a:buFont typeface="Open Sans"/>
              <a:buChar char="●"/>
              <a:defRPr/>
            </a:lvl7pPr>
            <a:lvl8pPr lvl="7" algn="ctr" rtl="0">
              <a:lnSpc>
                <a:spcPct val="100000"/>
              </a:lnSpc>
              <a:spcBef>
                <a:spcPts val="0"/>
              </a:spcBef>
              <a:spcAft>
                <a:spcPts val="0"/>
              </a:spcAft>
              <a:buSzPts val="700"/>
              <a:buFont typeface="Open Sans"/>
              <a:buChar char="○"/>
              <a:defRPr/>
            </a:lvl8pPr>
            <a:lvl9pPr lvl="8" algn="ctr" rtl="0">
              <a:lnSpc>
                <a:spcPct val="100000"/>
              </a:lnSpc>
              <a:spcBef>
                <a:spcPts val="0"/>
              </a:spcBef>
              <a:spcAft>
                <a:spcPts val="0"/>
              </a:spcAft>
              <a:buSzPts val="600"/>
              <a:buFont typeface="Open Sans"/>
              <a:buChar char="■"/>
              <a:defRPr/>
            </a:lvl9pPr>
          </a:lstStyle>
          <a:p>
            <a:endParaRPr/>
          </a:p>
        </p:txBody>
      </p:sp>
      <p:sp>
        <p:nvSpPr>
          <p:cNvPr id="378" name="Google Shape;378;p9"/>
          <p:cNvSpPr>
            <a:spLocks noGrp="1"/>
          </p:cNvSpPr>
          <p:nvPr>
            <p:ph type="pic" idx="2"/>
          </p:nvPr>
        </p:nvSpPr>
        <p:spPr>
          <a:xfrm>
            <a:off x="4135800" y="539500"/>
            <a:ext cx="4295100" cy="4069200"/>
          </a:xfrm>
          <a:prstGeom prst="snip1Rect">
            <a:avLst>
              <a:gd name="adj" fmla="val 16667"/>
            </a:avLst>
          </a:prstGeom>
          <a:noFill/>
          <a:ln>
            <a:noFill/>
          </a:ln>
        </p:spPr>
      </p:sp>
      <p:grpSp>
        <p:nvGrpSpPr>
          <p:cNvPr id="379" name="Google Shape;379;p9"/>
          <p:cNvGrpSpPr/>
          <p:nvPr/>
        </p:nvGrpSpPr>
        <p:grpSpPr>
          <a:xfrm>
            <a:off x="-2393465" y="-1635538"/>
            <a:ext cx="4710415" cy="5344655"/>
            <a:chOff x="-2317265" y="-1559338"/>
            <a:chExt cx="4710415" cy="5344655"/>
          </a:xfrm>
        </p:grpSpPr>
        <p:pic>
          <p:nvPicPr>
            <p:cNvPr id="380" name="Google Shape;380;p9"/>
            <p:cNvPicPr preferRelativeResize="0"/>
            <p:nvPr/>
          </p:nvPicPr>
          <p:blipFill rotWithShape="1">
            <a:blip r:embed="rId2">
              <a:alphaModFix/>
            </a:blip>
            <a:srcRect l="16960" t="24718" r="7121" b="26177"/>
            <a:stretch/>
          </p:blipFill>
          <p:spPr>
            <a:xfrm>
              <a:off x="-2317265" y="-1559338"/>
              <a:ext cx="3920501" cy="2992224"/>
            </a:xfrm>
            <a:prstGeom prst="rect">
              <a:avLst/>
            </a:prstGeom>
            <a:noFill/>
            <a:ln>
              <a:noFill/>
            </a:ln>
          </p:spPr>
        </p:pic>
        <p:grpSp>
          <p:nvGrpSpPr>
            <p:cNvPr id="381" name="Google Shape;381;p9"/>
            <p:cNvGrpSpPr/>
            <p:nvPr/>
          </p:nvGrpSpPr>
          <p:grpSpPr>
            <a:xfrm>
              <a:off x="-1322674" y="-1333888"/>
              <a:ext cx="3153315" cy="5119205"/>
              <a:chOff x="6643701" y="816087"/>
              <a:chExt cx="3153315" cy="5119205"/>
            </a:xfrm>
          </p:grpSpPr>
          <p:sp>
            <p:nvSpPr>
              <p:cNvPr id="382" name="Google Shape;382;p9"/>
              <p:cNvSpPr/>
              <p:nvPr/>
            </p:nvSpPr>
            <p:spPr>
              <a:xfrm>
                <a:off x="6643701" y="816087"/>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9"/>
              <p:cNvGrpSpPr/>
              <p:nvPr/>
            </p:nvGrpSpPr>
            <p:grpSpPr>
              <a:xfrm>
                <a:off x="8671986" y="2443197"/>
                <a:ext cx="134004" cy="134004"/>
                <a:chOff x="8356813" y="1074288"/>
                <a:chExt cx="351900" cy="351900"/>
              </a:xfrm>
            </p:grpSpPr>
            <p:sp>
              <p:nvSpPr>
                <p:cNvPr id="384" name="Google Shape;384;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9"/>
              <p:cNvGrpSpPr/>
              <p:nvPr/>
            </p:nvGrpSpPr>
            <p:grpSpPr>
              <a:xfrm>
                <a:off x="7678536" y="3129397"/>
                <a:ext cx="134004" cy="134004"/>
                <a:chOff x="8356813" y="1074288"/>
                <a:chExt cx="351900" cy="351900"/>
              </a:xfrm>
            </p:grpSpPr>
            <p:sp>
              <p:nvSpPr>
                <p:cNvPr id="387" name="Google Shape;387;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9"/>
              <p:cNvGrpSpPr/>
              <p:nvPr/>
            </p:nvGrpSpPr>
            <p:grpSpPr>
              <a:xfrm>
                <a:off x="8062611" y="3503222"/>
                <a:ext cx="134004" cy="134004"/>
                <a:chOff x="8356813" y="1074288"/>
                <a:chExt cx="351900" cy="351900"/>
              </a:xfrm>
            </p:grpSpPr>
            <p:sp>
              <p:nvSpPr>
                <p:cNvPr id="390" name="Google Shape;390;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9"/>
            <p:cNvGrpSpPr/>
            <p:nvPr/>
          </p:nvGrpSpPr>
          <p:grpSpPr>
            <a:xfrm>
              <a:off x="121568" y="-846844"/>
              <a:ext cx="88151" cy="2151709"/>
              <a:chOff x="3054755" y="4367024"/>
              <a:chExt cx="88142" cy="1137387"/>
            </a:xfrm>
          </p:grpSpPr>
          <p:sp>
            <p:nvSpPr>
              <p:cNvPr id="393" name="Google Shape;393;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9"/>
            <p:cNvGrpSpPr/>
            <p:nvPr/>
          </p:nvGrpSpPr>
          <p:grpSpPr>
            <a:xfrm>
              <a:off x="361243" y="-718832"/>
              <a:ext cx="88151" cy="2151709"/>
              <a:chOff x="3054755" y="4367024"/>
              <a:chExt cx="88142" cy="1137387"/>
            </a:xfrm>
          </p:grpSpPr>
          <p:sp>
            <p:nvSpPr>
              <p:cNvPr id="396" name="Google Shape;396;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9"/>
            <p:cNvSpPr/>
            <p:nvPr/>
          </p:nvSpPr>
          <p:spPr>
            <a:xfrm rot="5400000">
              <a:off x="501466" y="-1277128"/>
              <a:ext cx="1031181" cy="275218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9"/>
            <p:cNvGrpSpPr/>
            <p:nvPr/>
          </p:nvGrpSpPr>
          <p:grpSpPr>
            <a:xfrm>
              <a:off x="-175967" y="337269"/>
              <a:ext cx="480890" cy="481200"/>
              <a:chOff x="959750" y="3039275"/>
              <a:chExt cx="582050" cy="582425"/>
            </a:xfrm>
          </p:grpSpPr>
          <p:sp>
            <p:nvSpPr>
              <p:cNvPr id="400" name="Google Shape;400;p9"/>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 name="Google Shape;407;p9"/>
          <p:cNvGrpSpPr/>
          <p:nvPr/>
        </p:nvGrpSpPr>
        <p:grpSpPr>
          <a:xfrm>
            <a:off x="6719910" y="2898312"/>
            <a:ext cx="3920501" cy="3213899"/>
            <a:chOff x="6643710" y="2822113"/>
            <a:chExt cx="3920501" cy="3213899"/>
          </a:xfrm>
        </p:grpSpPr>
        <p:sp>
          <p:nvSpPr>
            <p:cNvPr id="408" name="Google Shape;408;p9"/>
            <p:cNvSpPr/>
            <p:nvPr/>
          </p:nvSpPr>
          <p:spPr>
            <a:xfrm>
              <a:off x="8764950" y="2822113"/>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9"/>
            <p:cNvPicPr preferRelativeResize="0"/>
            <p:nvPr/>
          </p:nvPicPr>
          <p:blipFill rotWithShape="1">
            <a:blip r:embed="rId2">
              <a:alphaModFix/>
            </a:blip>
            <a:srcRect l="16960" t="24718" r="7121" b="26177"/>
            <a:stretch/>
          </p:blipFill>
          <p:spPr>
            <a:xfrm>
              <a:off x="6643710" y="3043787"/>
              <a:ext cx="3920501" cy="2992224"/>
            </a:xfrm>
            <a:prstGeom prst="rect">
              <a:avLst/>
            </a:prstGeom>
            <a:noFill/>
            <a:ln>
              <a:noFill/>
            </a:ln>
          </p:spPr>
        </p:pic>
        <p:grpSp>
          <p:nvGrpSpPr>
            <p:cNvPr id="410" name="Google Shape;410;p9"/>
            <p:cNvGrpSpPr/>
            <p:nvPr/>
          </p:nvGrpSpPr>
          <p:grpSpPr>
            <a:xfrm>
              <a:off x="8671987" y="3471620"/>
              <a:ext cx="699928" cy="1651024"/>
              <a:chOff x="8337812" y="3492483"/>
              <a:chExt cx="699928" cy="1651024"/>
            </a:xfrm>
          </p:grpSpPr>
          <p:sp>
            <p:nvSpPr>
              <p:cNvPr id="411" name="Google Shape;411;p9"/>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9"/>
            <p:cNvGrpSpPr/>
            <p:nvPr/>
          </p:nvGrpSpPr>
          <p:grpSpPr>
            <a:xfrm>
              <a:off x="8279400" y="4281138"/>
              <a:ext cx="904666" cy="726121"/>
              <a:chOff x="7945225" y="4302000"/>
              <a:chExt cx="904666" cy="726121"/>
            </a:xfrm>
          </p:grpSpPr>
          <p:sp>
            <p:nvSpPr>
              <p:cNvPr id="415" name="Google Shape;415;p9"/>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9"/>
            <p:cNvSpPr/>
            <p:nvPr/>
          </p:nvSpPr>
          <p:spPr>
            <a:xfrm rot="10800000">
              <a:off x="7869624" y="292026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rot="10800000">
              <a:off x="8028970" y="292088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9"/>
          <p:cNvGrpSpPr/>
          <p:nvPr/>
        </p:nvGrpSpPr>
        <p:grpSpPr>
          <a:xfrm>
            <a:off x="-1953175" y="4816451"/>
            <a:ext cx="4558967" cy="134100"/>
            <a:chOff x="796100" y="3019701"/>
            <a:chExt cx="4558967" cy="134100"/>
          </a:xfrm>
        </p:grpSpPr>
        <p:sp>
          <p:nvSpPr>
            <p:cNvPr id="421" name="Google Shape;421;p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 name="Google Shape;422;p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423" name="Google Shape;423;p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759"/>
        <p:cNvGrpSpPr/>
        <p:nvPr/>
      </p:nvGrpSpPr>
      <p:grpSpPr>
        <a:xfrm>
          <a:off x="0" y="0"/>
          <a:ext cx="0" cy="0"/>
          <a:chOff x="0" y="0"/>
          <a:chExt cx="0" cy="0"/>
        </a:xfrm>
      </p:grpSpPr>
      <p:sp>
        <p:nvSpPr>
          <p:cNvPr id="760" name="Google Shape;76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61" name="Google Shape;761;p19"/>
          <p:cNvSpPr txBox="1">
            <a:spLocks noGrp="1"/>
          </p:cNvSpPr>
          <p:nvPr>
            <p:ph type="subTitle" idx="1"/>
          </p:nvPr>
        </p:nvSpPr>
        <p:spPr>
          <a:xfrm>
            <a:off x="4881006" y="1786675"/>
            <a:ext cx="3543000" cy="18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2" name="Google Shape;762;p19"/>
          <p:cNvSpPr txBox="1">
            <a:spLocks noGrp="1"/>
          </p:cNvSpPr>
          <p:nvPr>
            <p:ph type="subTitle" idx="2"/>
          </p:nvPr>
        </p:nvSpPr>
        <p:spPr>
          <a:xfrm>
            <a:off x="720000" y="1786675"/>
            <a:ext cx="3543000" cy="18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63" name="Google Shape;763;p19"/>
          <p:cNvGrpSpPr/>
          <p:nvPr/>
        </p:nvGrpSpPr>
        <p:grpSpPr>
          <a:xfrm>
            <a:off x="-96329" y="4888563"/>
            <a:ext cx="1590408" cy="88125"/>
            <a:chOff x="124624" y="4953514"/>
            <a:chExt cx="1137387" cy="88142"/>
          </a:xfrm>
        </p:grpSpPr>
        <p:sp>
          <p:nvSpPr>
            <p:cNvPr id="764" name="Google Shape;764;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19"/>
          <p:cNvGrpSpPr/>
          <p:nvPr/>
        </p:nvGrpSpPr>
        <p:grpSpPr>
          <a:xfrm>
            <a:off x="6883700" y="1385725"/>
            <a:ext cx="4028179" cy="5283555"/>
            <a:chOff x="6883700" y="1385725"/>
            <a:chExt cx="4028179" cy="5283555"/>
          </a:xfrm>
        </p:grpSpPr>
        <p:sp>
          <p:nvSpPr>
            <p:cNvPr id="767" name="Google Shape;767;p19"/>
            <p:cNvSpPr/>
            <p:nvPr/>
          </p:nvSpPr>
          <p:spPr>
            <a:xfrm>
              <a:off x="6883700" y="14075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9"/>
            <p:cNvSpPr/>
            <p:nvPr/>
          </p:nvSpPr>
          <p:spPr>
            <a:xfrm>
              <a:off x="7842318" y="13857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9"/>
            <p:cNvSpPr/>
            <p:nvPr/>
          </p:nvSpPr>
          <p:spPr>
            <a:xfrm>
              <a:off x="7734200" y="2571774"/>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9"/>
            <p:cNvSpPr/>
            <p:nvPr/>
          </p:nvSpPr>
          <p:spPr>
            <a:xfrm>
              <a:off x="7758564" y="15500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19"/>
          <p:cNvGrpSpPr/>
          <p:nvPr/>
        </p:nvGrpSpPr>
        <p:grpSpPr>
          <a:xfrm>
            <a:off x="4598006" y="-1699037"/>
            <a:ext cx="5579794" cy="3203424"/>
            <a:chOff x="4521806" y="-1546637"/>
            <a:chExt cx="5579794" cy="3203424"/>
          </a:xfrm>
        </p:grpSpPr>
        <p:grpSp>
          <p:nvGrpSpPr>
            <p:cNvPr id="772" name="Google Shape;772;p19"/>
            <p:cNvGrpSpPr/>
            <p:nvPr/>
          </p:nvGrpSpPr>
          <p:grpSpPr>
            <a:xfrm>
              <a:off x="4619858" y="-154439"/>
              <a:ext cx="916824" cy="700199"/>
              <a:chOff x="4619858" y="-154439"/>
              <a:chExt cx="916824" cy="700199"/>
            </a:xfrm>
          </p:grpSpPr>
          <p:sp>
            <p:nvSpPr>
              <p:cNvPr id="773" name="Google Shape;773;p19"/>
              <p:cNvSpPr/>
              <p:nvPr/>
            </p:nvSpPr>
            <p:spPr>
              <a:xfrm>
                <a:off x="4823308" y="126723"/>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9"/>
              <p:cNvSpPr/>
              <p:nvPr/>
            </p:nvSpPr>
            <p:spPr>
              <a:xfrm>
                <a:off x="4619858" y="-114577"/>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9"/>
              <p:cNvSpPr/>
              <p:nvPr/>
            </p:nvSpPr>
            <p:spPr>
              <a:xfrm>
                <a:off x="5052808" y="-154439"/>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6" name="Google Shape;776;p19"/>
            <p:cNvPicPr preferRelativeResize="0"/>
            <p:nvPr/>
          </p:nvPicPr>
          <p:blipFill rotWithShape="1">
            <a:blip r:embed="rId2">
              <a:alphaModFix/>
            </a:blip>
            <a:srcRect l="16960" t="24718" r="7121" b="26177"/>
            <a:stretch/>
          </p:blipFill>
          <p:spPr>
            <a:xfrm>
              <a:off x="5904350" y="-1546637"/>
              <a:ext cx="4197251" cy="3203424"/>
            </a:xfrm>
            <a:prstGeom prst="rect">
              <a:avLst/>
            </a:prstGeom>
            <a:noFill/>
            <a:ln>
              <a:noFill/>
            </a:ln>
          </p:spPr>
        </p:pic>
        <p:sp>
          <p:nvSpPr>
            <p:cNvPr id="777" name="Google Shape;777;p19"/>
            <p:cNvSpPr/>
            <p:nvPr/>
          </p:nvSpPr>
          <p:spPr>
            <a:xfrm rot="-5400000">
              <a:off x="5282845" y="-105894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p:nvPr/>
          </p:nvSpPr>
          <p:spPr>
            <a:xfrm rot="-5400000">
              <a:off x="5282230" y="-899603"/>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19"/>
            <p:cNvGrpSpPr/>
            <p:nvPr/>
          </p:nvGrpSpPr>
          <p:grpSpPr>
            <a:xfrm rot="10800000">
              <a:off x="8323180" y="210225"/>
              <a:ext cx="1493503" cy="88125"/>
              <a:chOff x="124624" y="4953514"/>
              <a:chExt cx="1137387" cy="88142"/>
            </a:xfrm>
          </p:grpSpPr>
          <p:sp>
            <p:nvSpPr>
              <p:cNvPr id="780" name="Google Shape;780;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19"/>
            <p:cNvGrpSpPr/>
            <p:nvPr/>
          </p:nvGrpSpPr>
          <p:grpSpPr>
            <a:xfrm>
              <a:off x="4619231" y="-32636"/>
              <a:ext cx="254987" cy="255131"/>
              <a:chOff x="3678700" y="407275"/>
              <a:chExt cx="708100" cy="708500"/>
            </a:xfrm>
          </p:grpSpPr>
          <p:sp>
            <p:nvSpPr>
              <p:cNvPr id="783" name="Google Shape;783;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9"/>
            <p:cNvGrpSpPr/>
            <p:nvPr/>
          </p:nvGrpSpPr>
          <p:grpSpPr>
            <a:xfrm>
              <a:off x="4521806" y="126714"/>
              <a:ext cx="254987" cy="255131"/>
              <a:chOff x="3678700" y="407275"/>
              <a:chExt cx="708100" cy="708500"/>
            </a:xfrm>
          </p:grpSpPr>
          <p:sp>
            <p:nvSpPr>
              <p:cNvPr id="791" name="Google Shape;791;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798"/>
        <p:cNvGrpSpPr/>
        <p:nvPr/>
      </p:nvGrpSpPr>
      <p:grpSpPr>
        <a:xfrm>
          <a:off x="0" y="0"/>
          <a:ext cx="0" cy="0"/>
          <a:chOff x="0" y="0"/>
          <a:chExt cx="0" cy="0"/>
        </a:xfrm>
      </p:grpSpPr>
      <p:sp>
        <p:nvSpPr>
          <p:cNvPr id="799" name="Google Shape;799;p20"/>
          <p:cNvSpPr txBox="1">
            <a:spLocks noGrp="1"/>
          </p:cNvSpPr>
          <p:nvPr>
            <p:ph type="title"/>
          </p:nvPr>
        </p:nvSpPr>
        <p:spPr>
          <a:xfrm>
            <a:off x="720000" y="1565925"/>
            <a:ext cx="2799000" cy="760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0" name="Google Shape;800;p20"/>
          <p:cNvSpPr txBox="1">
            <a:spLocks noGrp="1"/>
          </p:cNvSpPr>
          <p:nvPr>
            <p:ph type="subTitle" idx="1"/>
          </p:nvPr>
        </p:nvSpPr>
        <p:spPr>
          <a:xfrm>
            <a:off x="720000" y="2326750"/>
            <a:ext cx="2799000" cy="1125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01" name="Google Shape;801;p20"/>
          <p:cNvGrpSpPr/>
          <p:nvPr/>
        </p:nvGrpSpPr>
        <p:grpSpPr>
          <a:xfrm>
            <a:off x="-1623735" y="2499757"/>
            <a:ext cx="5119205" cy="4373890"/>
            <a:chOff x="-1547535" y="2499757"/>
            <a:chExt cx="5119205" cy="4373890"/>
          </a:xfrm>
        </p:grpSpPr>
        <p:pic>
          <p:nvPicPr>
            <p:cNvPr id="802" name="Google Shape;802;p20"/>
            <p:cNvPicPr preferRelativeResize="0"/>
            <p:nvPr/>
          </p:nvPicPr>
          <p:blipFill rotWithShape="1">
            <a:blip r:embed="rId2">
              <a:alphaModFix/>
            </a:blip>
            <a:srcRect l="16960" t="24718" r="7121" b="26177"/>
            <a:stretch/>
          </p:blipFill>
          <p:spPr>
            <a:xfrm rot="-5400000">
              <a:off x="-1751185" y="3417285"/>
              <a:ext cx="3920501" cy="2992224"/>
            </a:xfrm>
            <a:prstGeom prst="rect">
              <a:avLst/>
            </a:prstGeom>
            <a:noFill/>
            <a:ln>
              <a:noFill/>
            </a:ln>
          </p:spPr>
        </p:pic>
        <p:grpSp>
          <p:nvGrpSpPr>
            <p:cNvPr id="803" name="Google Shape;803;p20"/>
            <p:cNvGrpSpPr/>
            <p:nvPr/>
          </p:nvGrpSpPr>
          <p:grpSpPr>
            <a:xfrm rot="-5400000">
              <a:off x="123777" y="4587830"/>
              <a:ext cx="480890" cy="481200"/>
              <a:chOff x="959750" y="3039275"/>
              <a:chExt cx="582050" cy="582425"/>
            </a:xfrm>
          </p:grpSpPr>
          <p:sp>
            <p:nvSpPr>
              <p:cNvPr id="804" name="Google Shape;804;p2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20"/>
            <p:cNvGrpSpPr/>
            <p:nvPr/>
          </p:nvGrpSpPr>
          <p:grpSpPr>
            <a:xfrm rot="-5400000">
              <a:off x="-564590" y="2079321"/>
              <a:ext cx="3153315" cy="5119205"/>
              <a:chOff x="6643701" y="816087"/>
              <a:chExt cx="3153315" cy="5119205"/>
            </a:xfrm>
          </p:grpSpPr>
          <p:sp>
            <p:nvSpPr>
              <p:cNvPr id="812" name="Google Shape;812;p20"/>
              <p:cNvSpPr/>
              <p:nvPr/>
            </p:nvSpPr>
            <p:spPr>
              <a:xfrm>
                <a:off x="6643701" y="816087"/>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 name="Google Shape;813;p20"/>
              <p:cNvGrpSpPr/>
              <p:nvPr/>
            </p:nvGrpSpPr>
            <p:grpSpPr>
              <a:xfrm>
                <a:off x="8062611" y="3503222"/>
                <a:ext cx="134004" cy="134004"/>
                <a:chOff x="8356813" y="1074288"/>
                <a:chExt cx="351900" cy="351900"/>
              </a:xfrm>
            </p:grpSpPr>
            <p:sp>
              <p:nvSpPr>
                <p:cNvPr id="814" name="Google Shape;814;p2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20"/>
              <p:cNvGrpSpPr/>
              <p:nvPr/>
            </p:nvGrpSpPr>
            <p:grpSpPr>
              <a:xfrm>
                <a:off x="7678536" y="3129397"/>
                <a:ext cx="134004" cy="134004"/>
                <a:chOff x="8356813" y="1074288"/>
                <a:chExt cx="351900" cy="351900"/>
              </a:xfrm>
            </p:grpSpPr>
            <p:sp>
              <p:nvSpPr>
                <p:cNvPr id="817" name="Google Shape;817;p2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20"/>
              <p:cNvGrpSpPr/>
              <p:nvPr/>
            </p:nvGrpSpPr>
            <p:grpSpPr>
              <a:xfrm>
                <a:off x="8671986" y="2443197"/>
                <a:ext cx="134004" cy="134004"/>
                <a:chOff x="8356813" y="1074288"/>
                <a:chExt cx="351900" cy="351900"/>
              </a:xfrm>
            </p:grpSpPr>
            <p:sp>
              <p:nvSpPr>
                <p:cNvPr id="820" name="Google Shape;820;p2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2" name="Google Shape;822;p20"/>
            <p:cNvSpPr/>
            <p:nvPr/>
          </p:nvSpPr>
          <p:spPr>
            <a:xfrm>
              <a:off x="-630272" y="2499757"/>
              <a:ext cx="1031181" cy="275218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20"/>
            <p:cNvGrpSpPr/>
            <p:nvPr/>
          </p:nvGrpSpPr>
          <p:grpSpPr>
            <a:xfrm rot="-5400000">
              <a:off x="99300" y="3411735"/>
              <a:ext cx="88151" cy="2151709"/>
              <a:chOff x="3054755" y="4367024"/>
              <a:chExt cx="88142" cy="1137387"/>
            </a:xfrm>
          </p:grpSpPr>
          <p:sp>
            <p:nvSpPr>
              <p:cNvPr id="824" name="Google Shape;824;p20"/>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0"/>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20"/>
            <p:cNvGrpSpPr/>
            <p:nvPr/>
          </p:nvGrpSpPr>
          <p:grpSpPr>
            <a:xfrm rot="-5400000">
              <a:off x="-28713" y="3651410"/>
              <a:ext cx="88151" cy="2151709"/>
              <a:chOff x="3054755" y="4367024"/>
              <a:chExt cx="88142" cy="1137387"/>
            </a:xfrm>
          </p:grpSpPr>
          <p:sp>
            <p:nvSpPr>
              <p:cNvPr id="827" name="Google Shape;827;p20"/>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0"/>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9" name="Google Shape;829;p20"/>
          <p:cNvGrpSpPr/>
          <p:nvPr/>
        </p:nvGrpSpPr>
        <p:grpSpPr>
          <a:xfrm rot="-5400000">
            <a:off x="7274810" y="-1067450"/>
            <a:ext cx="3920501" cy="3213899"/>
            <a:chOff x="6643710" y="2822113"/>
            <a:chExt cx="3920501" cy="3213899"/>
          </a:xfrm>
        </p:grpSpPr>
        <p:pic>
          <p:nvPicPr>
            <p:cNvPr id="830" name="Google Shape;830;p20"/>
            <p:cNvPicPr preferRelativeResize="0"/>
            <p:nvPr/>
          </p:nvPicPr>
          <p:blipFill rotWithShape="1">
            <a:blip r:embed="rId2">
              <a:alphaModFix/>
            </a:blip>
            <a:srcRect l="16960" t="24718" r="7121" b="26177"/>
            <a:stretch/>
          </p:blipFill>
          <p:spPr>
            <a:xfrm>
              <a:off x="6643710" y="3043787"/>
              <a:ext cx="3920501" cy="2992224"/>
            </a:xfrm>
            <a:prstGeom prst="rect">
              <a:avLst/>
            </a:prstGeom>
            <a:noFill/>
            <a:ln>
              <a:noFill/>
            </a:ln>
          </p:spPr>
        </p:pic>
        <p:sp>
          <p:nvSpPr>
            <p:cNvPr id="831" name="Google Shape;831;p20"/>
            <p:cNvSpPr/>
            <p:nvPr/>
          </p:nvSpPr>
          <p:spPr>
            <a:xfrm rot="10800000">
              <a:off x="7869624" y="292026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0"/>
            <p:cNvSpPr/>
            <p:nvPr/>
          </p:nvSpPr>
          <p:spPr>
            <a:xfrm rot="10800000">
              <a:off x="8028970" y="292088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0"/>
            <p:cNvSpPr/>
            <p:nvPr/>
          </p:nvSpPr>
          <p:spPr>
            <a:xfrm>
              <a:off x="8764950" y="2822113"/>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 name="Google Shape;834;p20"/>
            <p:cNvGrpSpPr/>
            <p:nvPr/>
          </p:nvGrpSpPr>
          <p:grpSpPr>
            <a:xfrm>
              <a:off x="8671987" y="3471620"/>
              <a:ext cx="699928" cy="1651024"/>
              <a:chOff x="8337812" y="3492483"/>
              <a:chExt cx="699928" cy="1651024"/>
            </a:xfrm>
          </p:grpSpPr>
          <p:sp>
            <p:nvSpPr>
              <p:cNvPr id="835" name="Google Shape;835;p2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20"/>
            <p:cNvGrpSpPr/>
            <p:nvPr/>
          </p:nvGrpSpPr>
          <p:grpSpPr>
            <a:xfrm>
              <a:off x="8279400" y="4281138"/>
              <a:ext cx="904666" cy="726121"/>
              <a:chOff x="7945225" y="4302000"/>
              <a:chExt cx="904666" cy="726121"/>
            </a:xfrm>
          </p:grpSpPr>
          <p:sp>
            <p:nvSpPr>
              <p:cNvPr id="839" name="Google Shape;839;p2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65" r:id="rId3"/>
    <p:sldLayoutId id="2147483666"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p:cNvGrpSpPr/>
        <p:nvPr/>
      </p:nvGrpSpPr>
      <p:grpSpPr>
        <a:xfrm>
          <a:off x="0" y="0"/>
          <a:ext cx="0" cy="0"/>
          <a:chOff x="0" y="0"/>
          <a:chExt cx="0" cy="0"/>
        </a:xfrm>
      </p:grpSpPr>
      <p:grpSp>
        <p:nvGrpSpPr>
          <p:cNvPr id="1438" name="Google Shape;1438;p35"/>
          <p:cNvGrpSpPr/>
          <p:nvPr/>
        </p:nvGrpSpPr>
        <p:grpSpPr>
          <a:xfrm>
            <a:off x="8017432" y="-313900"/>
            <a:ext cx="134070" cy="1891362"/>
            <a:chOff x="8017432" y="-313900"/>
            <a:chExt cx="134070" cy="1891362"/>
          </a:xfrm>
        </p:grpSpPr>
        <p:sp>
          <p:nvSpPr>
            <p:cNvPr id="1439" name="Google Shape;1439;p35"/>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5"/>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5"/>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35"/>
          <p:cNvGrpSpPr/>
          <p:nvPr/>
        </p:nvGrpSpPr>
        <p:grpSpPr>
          <a:xfrm>
            <a:off x="6309526" y="957475"/>
            <a:ext cx="3504715" cy="5119205"/>
            <a:chOff x="6309526" y="836950"/>
            <a:chExt cx="3504715" cy="5119205"/>
          </a:xfrm>
        </p:grpSpPr>
        <p:sp>
          <p:nvSpPr>
            <p:cNvPr id="1443" name="Google Shape;1443;p35"/>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35"/>
            <p:cNvGrpSpPr/>
            <p:nvPr/>
          </p:nvGrpSpPr>
          <p:grpSpPr>
            <a:xfrm>
              <a:off x="7728436" y="3524084"/>
              <a:ext cx="134004" cy="134004"/>
              <a:chOff x="8356813" y="1074288"/>
              <a:chExt cx="351900" cy="351900"/>
            </a:xfrm>
          </p:grpSpPr>
          <p:sp>
            <p:nvSpPr>
              <p:cNvPr id="1445" name="Google Shape;1445;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5"/>
            <p:cNvGrpSpPr/>
            <p:nvPr/>
          </p:nvGrpSpPr>
          <p:grpSpPr>
            <a:xfrm>
              <a:off x="7344361" y="3150259"/>
              <a:ext cx="134004" cy="134004"/>
              <a:chOff x="8356813" y="1074288"/>
              <a:chExt cx="351900" cy="351900"/>
            </a:xfrm>
          </p:grpSpPr>
          <p:sp>
            <p:nvSpPr>
              <p:cNvPr id="1448" name="Google Shape;1448;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35"/>
            <p:cNvGrpSpPr/>
            <p:nvPr/>
          </p:nvGrpSpPr>
          <p:grpSpPr>
            <a:xfrm>
              <a:off x="8337811" y="2464059"/>
              <a:ext cx="134004" cy="134004"/>
              <a:chOff x="8356813" y="1074288"/>
              <a:chExt cx="351900" cy="351900"/>
            </a:xfrm>
          </p:grpSpPr>
          <p:sp>
            <p:nvSpPr>
              <p:cNvPr id="1451" name="Google Shape;1451;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35"/>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62F718FD-C6F2-F006-66E0-001F24133EE0}"/>
              </a:ext>
            </a:extLst>
          </p:cNvPr>
          <p:cNvSpPr txBox="1"/>
          <p:nvPr/>
        </p:nvSpPr>
        <p:spPr>
          <a:xfrm>
            <a:off x="2140178" y="360882"/>
            <a:ext cx="4863644" cy="738664"/>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TRƯỜNG ĐẠI HỌC TRÀ VINH</a:t>
            </a:r>
          </a:p>
          <a:p>
            <a:pPr algn="ctr"/>
            <a:r>
              <a:rPr lang="en-US" dirty="0">
                <a:latin typeface="Times New Roman" panose="02020603050405020304" pitchFamily="18" charset="0"/>
                <a:cs typeface="Times New Roman" panose="02020603050405020304" pitchFamily="18" charset="0"/>
              </a:rPr>
              <a:t>KHOA KỸ THUẬT VÀ CÔNG NGHỆ</a:t>
            </a:r>
          </a:p>
          <a:p>
            <a:pPr algn="ctr"/>
            <a:r>
              <a:rPr lang="en-US" b="1" dirty="0">
                <a:latin typeface="Times New Roman" panose="02020603050405020304" pitchFamily="18" charset="0"/>
                <a:cs typeface="Times New Roman" panose="02020603050405020304" pitchFamily="18" charset="0"/>
              </a:rPr>
              <a:t>BỘ MÔN CÔNG NGHỆ THÔNG TIN</a:t>
            </a:r>
          </a:p>
        </p:txBody>
      </p:sp>
      <p:pic>
        <p:nvPicPr>
          <p:cNvPr id="13" name="Picture 4" descr="Trao đổi hợp tác với các chuyên gia tại trường Đại học Trà Vinh.">
            <a:extLst>
              <a:ext uri="{FF2B5EF4-FFF2-40B4-BE49-F238E27FC236}">
                <a16:creationId xmlns:a16="http://schemas.microsoft.com/office/drawing/2014/main" id="{E1334E51-0D75-732C-A054-85772FD71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3248" y="1131483"/>
            <a:ext cx="757888" cy="7578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D51D4AE-6E56-DEDB-2733-38FC1B4DFCBE}"/>
              </a:ext>
            </a:extLst>
          </p:cNvPr>
          <p:cNvSpPr txBox="1"/>
          <p:nvPr/>
        </p:nvSpPr>
        <p:spPr>
          <a:xfrm>
            <a:off x="1319842" y="1789450"/>
            <a:ext cx="6504316" cy="416011"/>
          </a:xfrm>
          <a:prstGeom prst="rect">
            <a:avLst/>
          </a:prstGeom>
          <a:noFill/>
        </p:spPr>
        <p:txBody>
          <a:bodyPr wrap="square" rtlCol="0">
            <a:spAutoFit/>
          </a:bodyPr>
          <a:lstStyle/>
          <a:p>
            <a:pPr algn="ctr">
              <a:lnSpc>
                <a:spcPct val="150000"/>
              </a:lnSpc>
            </a:pPr>
            <a:r>
              <a:rPr lang="en-US" sz="1600" b="1" dirty="0">
                <a:solidFill>
                  <a:srgbClr val="FF0000"/>
                </a:solidFill>
              </a:rPr>
              <a:t>BÁO CÁO ĐỒ ÁN THỰC TẬP CƠ SỞ NGÀNH</a:t>
            </a:r>
          </a:p>
        </p:txBody>
      </p:sp>
      <p:sp>
        <p:nvSpPr>
          <p:cNvPr id="17" name="TextBox 16">
            <a:extLst>
              <a:ext uri="{FF2B5EF4-FFF2-40B4-BE49-F238E27FC236}">
                <a16:creationId xmlns:a16="http://schemas.microsoft.com/office/drawing/2014/main" id="{9387ABDB-91C6-2DC9-8EC8-7815F0D885E2}"/>
              </a:ext>
            </a:extLst>
          </p:cNvPr>
          <p:cNvSpPr txBox="1"/>
          <p:nvPr/>
        </p:nvSpPr>
        <p:spPr>
          <a:xfrm>
            <a:off x="743893" y="2145240"/>
            <a:ext cx="7656215" cy="707886"/>
          </a:xfrm>
          <a:prstGeom prst="rect">
            <a:avLst/>
          </a:prstGeom>
          <a:noFill/>
        </p:spPr>
        <p:txBody>
          <a:bodyPr wrap="square" rtlCol="0">
            <a:spAutoFit/>
          </a:bodyPr>
          <a:lstStyle/>
          <a:p>
            <a:pPr algn="ctr"/>
            <a:r>
              <a:rPr lang="en-US" sz="2000" b="1" dirty="0"/>
              <a:t>TÌM HIỂU VỀ BOOTSTRAP FRAMEWORK VÀ THIẾT KẾ GIAO DIỆN WEB MINH HỌA</a:t>
            </a:r>
          </a:p>
        </p:txBody>
      </p:sp>
      <p:sp>
        <p:nvSpPr>
          <p:cNvPr id="18" name="TextBox 17">
            <a:extLst>
              <a:ext uri="{FF2B5EF4-FFF2-40B4-BE49-F238E27FC236}">
                <a16:creationId xmlns:a16="http://schemas.microsoft.com/office/drawing/2014/main" id="{C800FBEF-500B-5021-4ED3-71729F8FE962}"/>
              </a:ext>
            </a:extLst>
          </p:cNvPr>
          <p:cNvSpPr txBox="1"/>
          <p:nvPr/>
        </p:nvSpPr>
        <p:spPr>
          <a:xfrm>
            <a:off x="4860915" y="3006135"/>
            <a:ext cx="4285814" cy="955518"/>
          </a:xfrm>
          <a:prstGeom prst="rect">
            <a:avLst/>
          </a:prstGeom>
          <a:noFill/>
        </p:spPr>
        <p:txBody>
          <a:bodyPr wrap="square" rtlCol="0">
            <a:spAutoFit/>
          </a:bodyPr>
          <a:lstStyle/>
          <a:p>
            <a:pPr>
              <a:lnSpc>
                <a:spcPct val="150000"/>
              </a:lnSpc>
            </a:pPr>
            <a:r>
              <a:rPr lang="en-US" sz="1300" dirty="0"/>
              <a:t>GVHD: </a:t>
            </a:r>
            <a:r>
              <a:rPr lang="en-US" sz="1300" dirty="0" err="1"/>
              <a:t>ThS</a:t>
            </a:r>
            <a:r>
              <a:rPr lang="en-US" sz="1300" dirty="0"/>
              <a:t>. </a:t>
            </a:r>
            <a:r>
              <a:rPr lang="en-US" sz="1300" dirty="0" err="1"/>
              <a:t>Nguyễn</a:t>
            </a:r>
            <a:r>
              <a:rPr lang="en-US" sz="1300" dirty="0"/>
              <a:t> </a:t>
            </a:r>
            <a:r>
              <a:rPr lang="en-US" sz="1300" dirty="0" err="1"/>
              <a:t>Ngọc</a:t>
            </a:r>
            <a:r>
              <a:rPr lang="en-US" sz="1300" dirty="0"/>
              <a:t> </a:t>
            </a:r>
            <a:r>
              <a:rPr lang="en-US" sz="1300" dirty="0" err="1"/>
              <a:t>Đan</a:t>
            </a:r>
            <a:r>
              <a:rPr lang="en-US" sz="1300" dirty="0"/>
              <a:t> Thanh</a:t>
            </a:r>
          </a:p>
          <a:p>
            <a:pPr>
              <a:lnSpc>
                <a:spcPct val="150000"/>
              </a:lnSpc>
            </a:pPr>
            <a:r>
              <a:rPr lang="en-US" sz="1300" dirty="0"/>
              <a:t>SVTH: Võ </a:t>
            </a:r>
            <a:r>
              <a:rPr lang="en-US" sz="1300" dirty="0" err="1"/>
              <a:t>Thị</a:t>
            </a:r>
            <a:r>
              <a:rPr lang="en-US" sz="1300" dirty="0"/>
              <a:t> </a:t>
            </a:r>
            <a:r>
              <a:rPr lang="en-US" sz="1300" dirty="0" err="1"/>
              <a:t>Diểm</a:t>
            </a:r>
            <a:r>
              <a:rPr lang="en-US" sz="1300" dirty="0"/>
              <a:t> - 110121013</a:t>
            </a:r>
          </a:p>
          <a:p>
            <a:pPr>
              <a:lnSpc>
                <a:spcPct val="150000"/>
              </a:lnSpc>
            </a:pPr>
            <a:r>
              <a:rPr lang="en-US" sz="1300" dirty="0" err="1"/>
              <a:t>Mã</a:t>
            </a:r>
            <a:r>
              <a:rPr lang="en-US" sz="1300" dirty="0"/>
              <a:t> </a:t>
            </a:r>
            <a:r>
              <a:rPr lang="en-US" sz="1300" dirty="0" err="1"/>
              <a:t>lớp</a:t>
            </a:r>
            <a:r>
              <a:rPr lang="en-US" sz="1300" dirty="0"/>
              <a:t>: DA21TTB</a:t>
            </a:r>
          </a:p>
        </p:txBody>
      </p:sp>
      <p:sp>
        <p:nvSpPr>
          <p:cNvPr id="19" name="TextBox 18">
            <a:extLst>
              <a:ext uri="{FF2B5EF4-FFF2-40B4-BE49-F238E27FC236}">
                <a16:creationId xmlns:a16="http://schemas.microsoft.com/office/drawing/2014/main" id="{EC35DD04-B658-6C15-24DC-F759D7C26D7D}"/>
              </a:ext>
            </a:extLst>
          </p:cNvPr>
          <p:cNvSpPr txBox="1"/>
          <p:nvPr/>
        </p:nvSpPr>
        <p:spPr>
          <a:xfrm>
            <a:off x="1988389" y="4737806"/>
            <a:ext cx="5167222" cy="276999"/>
          </a:xfrm>
          <a:prstGeom prst="rect">
            <a:avLst/>
          </a:prstGeom>
          <a:noFill/>
        </p:spPr>
        <p:txBody>
          <a:bodyPr wrap="square" rtlCol="0">
            <a:spAutoFit/>
          </a:bodyPr>
          <a:lstStyle/>
          <a:p>
            <a:pPr algn="ctr"/>
            <a:r>
              <a:rPr lang="en-US" sz="1200" b="1" dirty="0" err="1"/>
              <a:t>Trà</a:t>
            </a:r>
            <a:r>
              <a:rPr lang="en-US" sz="1200" b="1" dirty="0"/>
              <a:t> Vinh, </a:t>
            </a:r>
            <a:r>
              <a:rPr lang="en-US" sz="1200" b="1" dirty="0" err="1"/>
              <a:t>tháng</a:t>
            </a:r>
            <a:r>
              <a:rPr lang="en-US" sz="1200" b="1" dirty="0"/>
              <a:t> 01 </a:t>
            </a:r>
            <a:r>
              <a:rPr lang="en-US" sz="1200" b="1" dirty="0" err="1"/>
              <a:t>năm</a:t>
            </a:r>
            <a:r>
              <a:rPr lang="en-US" sz="1200" b="1" dirty="0"/>
              <a:t>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459724" y="181219"/>
            <a:ext cx="84937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Times New Roman" panose="02020603050405020304" pitchFamily="18" charset="0"/>
                <a:cs typeface="Times New Roman" panose="02020603050405020304" pitchFamily="18" charset="0"/>
              </a:rPr>
              <a:t>2. </a:t>
            </a:r>
            <a:r>
              <a:rPr lang="en-US" sz="3200" dirty="0" err="1">
                <a:latin typeface="+mj-lt"/>
                <a:cs typeface="Times New Roman" panose="02020603050405020304" pitchFamily="18" charset="0"/>
              </a:rPr>
              <a:t>Một</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số</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thành</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phần</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cơ</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bản</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của</a:t>
            </a:r>
            <a:r>
              <a:rPr lang="en-US" sz="3200" dirty="0">
                <a:latin typeface="+mj-lt"/>
                <a:cs typeface="Times New Roman" panose="02020603050405020304" pitchFamily="18" charset="0"/>
              </a:rPr>
              <a:t> Bootstrap</a:t>
            </a:r>
            <a:endParaRPr sz="3200" dirty="0">
              <a:latin typeface="+mj-lt"/>
              <a:cs typeface="Times New Roman" panose="02020603050405020304" pitchFamily="18" charset="0"/>
            </a:endParaRPr>
          </a:p>
        </p:txBody>
      </p:sp>
      <p:sp>
        <p:nvSpPr>
          <p:cNvPr id="4" name="TextBox 3">
            <a:extLst>
              <a:ext uri="{FF2B5EF4-FFF2-40B4-BE49-F238E27FC236}">
                <a16:creationId xmlns:a16="http://schemas.microsoft.com/office/drawing/2014/main" id="{F6C6165C-9C7C-F6AF-566C-D01C59EF1CCF}"/>
              </a:ext>
            </a:extLst>
          </p:cNvPr>
          <p:cNvSpPr txBox="1"/>
          <p:nvPr/>
        </p:nvSpPr>
        <p:spPr>
          <a:xfrm>
            <a:off x="493648" y="873267"/>
            <a:ext cx="1374103" cy="369332"/>
          </a:xfrm>
          <a:prstGeom prst="rect">
            <a:avLst/>
          </a:prstGeom>
          <a:noFill/>
        </p:spPr>
        <p:txBody>
          <a:bodyPr wrap="square" rtlCol="0">
            <a:spAutoFit/>
          </a:bodyPr>
          <a:lstStyle/>
          <a:p>
            <a:r>
              <a:rPr lang="en-US" sz="1800" b="1" dirty="0">
                <a:latin typeface="+mj-lt"/>
                <a:cs typeface="Times New Roman" panose="02020603050405020304" pitchFamily="18" charset="0"/>
              </a:rPr>
              <a:t>2.4 Form </a:t>
            </a:r>
          </a:p>
        </p:txBody>
      </p:sp>
      <p:sp>
        <p:nvSpPr>
          <p:cNvPr id="5" name="TextBox 4">
            <a:extLst>
              <a:ext uri="{FF2B5EF4-FFF2-40B4-BE49-F238E27FC236}">
                <a16:creationId xmlns:a16="http://schemas.microsoft.com/office/drawing/2014/main" id="{0D3738AF-3C36-D5CB-9356-968F960FE8B0}"/>
              </a:ext>
            </a:extLst>
          </p:cNvPr>
          <p:cNvSpPr txBox="1"/>
          <p:nvPr/>
        </p:nvSpPr>
        <p:spPr>
          <a:xfrm>
            <a:off x="523276" y="1183924"/>
            <a:ext cx="8493776" cy="584775"/>
          </a:xfrm>
          <a:prstGeom prst="rect">
            <a:avLst/>
          </a:prstGeom>
          <a:noFill/>
        </p:spPr>
        <p:txBody>
          <a:bodyPr wrap="square" rtlCol="0">
            <a:spAutoFit/>
          </a:bodyPr>
          <a:lstStyle/>
          <a:p>
            <a:r>
              <a:rPr lang="en-US" sz="1600" dirty="0">
                <a:solidFill>
                  <a:schemeClr val="tx1"/>
                </a:solidFill>
                <a:latin typeface="+mn-lt"/>
                <a:cs typeface="Times New Roman" panose="02020603050405020304" pitchFamily="18" charset="0"/>
              </a:rPr>
              <a:t>F</a:t>
            </a:r>
            <a:r>
              <a:rPr lang="vi-VN" sz="1600" dirty="0">
                <a:solidFill>
                  <a:schemeClr val="tx1"/>
                </a:solidFill>
                <a:latin typeface="+mn-lt"/>
                <a:cs typeface="Times New Roman" panose="02020603050405020304" pitchFamily="18" charset="0"/>
              </a:rPr>
              <a:t>orm được sử dụng để thu thập thông tin từ người dùng trên trang web. Form cho phép người dùng nhập dữ liệu, chọn tùy chọn, và gửi dữ liệu đến máy chủ để xử lý.</a:t>
            </a:r>
            <a:endParaRPr lang="en-US" sz="1600" dirty="0">
              <a:solidFill>
                <a:schemeClr val="tx1"/>
              </a:solidFill>
              <a:latin typeface="+mn-lt"/>
              <a:cs typeface="Times New Roman" panose="02020603050405020304" pitchFamily="18" charset="0"/>
            </a:endParaRPr>
          </a:p>
        </p:txBody>
      </p:sp>
      <p:pic>
        <p:nvPicPr>
          <p:cNvPr id="9" name="Picture 8">
            <a:extLst>
              <a:ext uri="{FF2B5EF4-FFF2-40B4-BE49-F238E27FC236}">
                <a16:creationId xmlns:a16="http://schemas.microsoft.com/office/drawing/2014/main" id="{D8A11BDB-D338-7742-96E0-A254A6A90D60}"/>
              </a:ext>
            </a:extLst>
          </p:cNvPr>
          <p:cNvPicPr>
            <a:picLocks noChangeAspect="1"/>
          </p:cNvPicPr>
          <p:nvPr/>
        </p:nvPicPr>
        <p:blipFill>
          <a:blip r:embed="rId3"/>
          <a:stretch>
            <a:fillRect/>
          </a:stretch>
        </p:blipFill>
        <p:spPr>
          <a:xfrm>
            <a:off x="2691382" y="2107455"/>
            <a:ext cx="3586602" cy="2350245"/>
          </a:xfrm>
          <a:prstGeom prst="rect">
            <a:avLst/>
          </a:prstGeom>
        </p:spPr>
      </p:pic>
    </p:spTree>
    <p:extLst>
      <p:ext uri="{BB962C8B-B14F-4D97-AF65-F5344CB8AC3E}">
        <p14:creationId xmlns:p14="http://schemas.microsoft.com/office/powerpoint/2010/main" val="388051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459724" y="181219"/>
            <a:ext cx="84937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Times New Roman" panose="02020603050405020304" pitchFamily="18" charset="0"/>
                <a:cs typeface="Times New Roman" panose="02020603050405020304" pitchFamily="18" charset="0"/>
              </a:rPr>
              <a:t>3. </a:t>
            </a:r>
            <a:r>
              <a:rPr lang="en-US" sz="3200" dirty="0" err="1">
                <a:latin typeface="+mj-lt"/>
                <a:cs typeface="Times New Roman" panose="02020603050405020304" pitchFamily="18" charset="0"/>
              </a:rPr>
              <a:t>Giới</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thiệu</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về</a:t>
            </a:r>
            <a:r>
              <a:rPr lang="en-US" sz="3200" dirty="0">
                <a:latin typeface="+mj-lt"/>
                <a:cs typeface="Times New Roman" panose="02020603050405020304" pitchFamily="18" charset="0"/>
              </a:rPr>
              <a:t> PHP</a:t>
            </a:r>
            <a:endParaRPr sz="3200" dirty="0">
              <a:latin typeface="+mj-lt"/>
              <a:cs typeface="Times New Roman" panose="02020603050405020304" pitchFamily="18" charset="0"/>
            </a:endParaRPr>
          </a:p>
        </p:txBody>
      </p:sp>
      <p:sp>
        <p:nvSpPr>
          <p:cNvPr id="4" name="TextBox 3">
            <a:extLst>
              <a:ext uri="{FF2B5EF4-FFF2-40B4-BE49-F238E27FC236}">
                <a16:creationId xmlns:a16="http://schemas.microsoft.com/office/drawing/2014/main" id="{F6C6165C-9C7C-F6AF-566C-D01C59EF1CCF}"/>
              </a:ext>
            </a:extLst>
          </p:cNvPr>
          <p:cNvSpPr txBox="1"/>
          <p:nvPr/>
        </p:nvSpPr>
        <p:spPr>
          <a:xfrm>
            <a:off x="523276" y="784255"/>
            <a:ext cx="1713287" cy="369332"/>
          </a:xfrm>
          <a:prstGeom prst="rect">
            <a:avLst/>
          </a:prstGeom>
          <a:noFill/>
        </p:spPr>
        <p:txBody>
          <a:bodyPr wrap="square" rtlCol="0">
            <a:spAutoFit/>
          </a:bodyPr>
          <a:lstStyle/>
          <a:p>
            <a:r>
              <a:rPr lang="en-US" sz="1800" b="1" dirty="0">
                <a:latin typeface="+mj-lt"/>
                <a:cs typeface="Times New Roman" panose="02020603050405020304" pitchFamily="18" charset="0"/>
              </a:rPr>
              <a:t>3.1 PHP </a:t>
            </a:r>
            <a:r>
              <a:rPr lang="en-US" sz="1800" b="1" dirty="0" err="1">
                <a:latin typeface="+mj-lt"/>
                <a:cs typeface="Times New Roman" panose="02020603050405020304" pitchFamily="18" charset="0"/>
              </a:rPr>
              <a:t>là</a:t>
            </a:r>
            <a:r>
              <a:rPr lang="en-US" sz="1800" b="1" dirty="0">
                <a:latin typeface="+mj-lt"/>
                <a:cs typeface="Times New Roman" panose="02020603050405020304" pitchFamily="18" charset="0"/>
              </a:rPr>
              <a:t> </a:t>
            </a:r>
            <a:r>
              <a:rPr lang="en-US" sz="1800" b="1" dirty="0" err="1">
                <a:latin typeface="+mj-lt"/>
                <a:cs typeface="Times New Roman" panose="02020603050405020304" pitchFamily="18" charset="0"/>
              </a:rPr>
              <a:t>gì</a:t>
            </a:r>
            <a:r>
              <a:rPr lang="en-US" sz="1800" b="1" dirty="0">
                <a:latin typeface="+mj-lt"/>
                <a:cs typeface="Times New Roman" panose="02020603050405020304" pitchFamily="18" charset="0"/>
              </a:rPr>
              <a:t>? </a:t>
            </a:r>
          </a:p>
        </p:txBody>
      </p:sp>
      <p:sp>
        <p:nvSpPr>
          <p:cNvPr id="5" name="TextBox 4">
            <a:extLst>
              <a:ext uri="{FF2B5EF4-FFF2-40B4-BE49-F238E27FC236}">
                <a16:creationId xmlns:a16="http://schemas.microsoft.com/office/drawing/2014/main" id="{0D3738AF-3C36-D5CB-9356-968F960FE8B0}"/>
              </a:ext>
            </a:extLst>
          </p:cNvPr>
          <p:cNvSpPr txBox="1"/>
          <p:nvPr/>
        </p:nvSpPr>
        <p:spPr>
          <a:xfrm>
            <a:off x="523276" y="1153838"/>
            <a:ext cx="8493776" cy="830997"/>
          </a:xfrm>
          <a:prstGeom prst="rect">
            <a:avLst/>
          </a:prstGeom>
          <a:noFill/>
        </p:spPr>
        <p:txBody>
          <a:bodyPr wrap="square" rtlCol="0">
            <a:spAutoFit/>
          </a:bodyPr>
          <a:lstStyle/>
          <a:p>
            <a:pPr algn="just"/>
            <a:r>
              <a:rPr lang="en-US" sz="1600" dirty="0">
                <a:effectLst/>
                <a:latin typeface="+mj-lt"/>
                <a:ea typeface="Times New Roman" panose="02020603050405020304" pitchFamily="18" charset="0"/>
              </a:rPr>
              <a:t>PHP </a:t>
            </a:r>
            <a:r>
              <a:rPr lang="en-US" sz="1600" dirty="0" err="1">
                <a:effectLst/>
                <a:latin typeface="+mj-lt"/>
                <a:ea typeface="Times New Roman" panose="02020603050405020304" pitchFamily="18" charset="0"/>
              </a:rPr>
              <a:t>có</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tên</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gọi</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đầy</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đủ</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là</a:t>
            </a:r>
            <a:r>
              <a:rPr lang="en-US" sz="1600" dirty="0">
                <a:effectLst/>
                <a:latin typeface="+mj-lt"/>
                <a:ea typeface="Times New Roman" panose="02020603050405020304" pitchFamily="18" charset="0"/>
              </a:rPr>
              <a:t> Personal Home Page hay Hypertext Preprocessor </a:t>
            </a:r>
            <a:r>
              <a:rPr lang="en-US" sz="1600" dirty="0" err="1">
                <a:effectLst/>
                <a:latin typeface="+mj-lt"/>
                <a:ea typeface="Times New Roman" panose="02020603050405020304" pitchFamily="18" charset="0"/>
              </a:rPr>
              <a:t>là</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ngôn</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ngữ</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kịch</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bản</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trên</a:t>
            </a:r>
            <a:r>
              <a:rPr lang="en-US" sz="1600" dirty="0">
                <a:effectLst/>
                <a:latin typeface="+mj-lt"/>
                <a:ea typeface="Times New Roman" panose="02020603050405020304" pitchFamily="18" charset="0"/>
              </a:rPr>
              <a:t> Server, </a:t>
            </a:r>
            <a:r>
              <a:rPr lang="en-US" sz="1600" dirty="0" err="1">
                <a:effectLst/>
                <a:latin typeface="+mj-lt"/>
                <a:ea typeface="Times New Roman" panose="02020603050405020304" pitchFamily="18" charset="0"/>
              </a:rPr>
              <a:t>được</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thực</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thi</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trên</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WebServer</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và</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kết</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quả</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được</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gửi</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trả</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về</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trình</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duyệt</a:t>
            </a:r>
            <a:r>
              <a:rPr lang="en-US" sz="1600" dirty="0">
                <a:effectLst/>
                <a:latin typeface="+mj-lt"/>
                <a:ea typeface="Times New Roman" panose="02020603050405020304" pitchFamily="18" charset="0"/>
              </a:rPr>
              <a:t> Web </a:t>
            </a:r>
            <a:r>
              <a:rPr lang="en-US" sz="1600" dirty="0" err="1">
                <a:effectLst/>
                <a:latin typeface="+mj-lt"/>
                <a:ea typeface="Times New Roman" panose="02020603050405020304" pitchFamily="18" charset="0"/>
              </a:rPr>
              <a:t>theo</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yêu</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cầu</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của</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người</a:t>
            </a:r>
            <a:r>
              <a:rPr lang="en-US" sz="1600" dirty="0">
                <a:effectLst/>
                <a:latin typeface="+mj-lt"/>
                <a:ea typeface="Times New Roman" panose="02020603050405020304" pitchFamily="18" charset="0"/>
              </a:rPr>
              <a:t> </a:t>
            </a:r>
            <a:r>
              <a:rPr lang="en-US" sz="1600" dirty="0" err="1">
                <a:effectLst/>
                <a:latin typeface="+mj-lt"/>
                <a:ea typeface="Times New Roman" panose="02020603050405020304" pitchFamily="18" charset="0"/>
              </a:rPr>
              <a:t>dùng</a:t>
            </a:r>
            <a:r>
              <a:rPr lang="en-US" sz="1600" dirty="0">
                <a:effectLst/>
                <a:latin typeface="+mj-lt"/>
                <a:ea typeface="Times New Roman" panose="02020603050405020304" pitchFamily="18" charset="0"/>
              </a:rPr>
              <a:t>.</a:t>
            </a:r>
            <a:endParaRPr lang="en-US" sz="1600" dirty="0">
              <a:solidFill>
                <a:schemeClr val="tx1"/>
              </a:solidFill>
              <a:latin typeface="+mj-lt"/>
              <a:cs typeface="Times New Roman" panose="02020603050405020304" pitchFamily="18" charset="0"/>
            </a:endParaRPr>
          </a:p>
        </p:txBody>
      </p:sp>
      <p:pic>
        <p:nvPicPr>
          <p:cNvPr id="10" name="Picture 9">
            <a:extLst>
              <a:ext uri="{FF2B5EF4-FFF2-40B4-BE49-F238E27FC236}">
                <a16:creationId xmlns:a16="http://schemas.microsoft.com/office/drawing/2014/main" id="{B9515396-7334-7700-B0BF-3496760B4CCE}"/>
              </a:ext>
            </a:extLst>
          </p:cNvPr>
          <p:cNvPicPr>
            <a:picLocks noChangeAspect="1"/>
          </p:cNvPicPr>
          <p:nvPr/>
        </p:nvPicPr>
        <p:blipFill>
          <a:blip r:embed="rId3"/>
          <a:stretch>
            <a:fillRect/>
          </a:stretch>
        </p:blipFill>
        <p:spPr>
          <a:xfrm>
            <a:off x="3630671" y="2866221"/>
            <a:ext cx="1691297" cy="896387"/>
          </a:xfrm>
          <a:prstGeom prst="rect">
            <a:avLst/>
          </a:prstGeom>
        </p:spPr>
      </p:pic>
      <p:pic>
        <p:nvPicPr>
          <p:cNvPr id="16" name="Picture 15">
            <a:extLst>
              <a:ext uri="{FF2B5EF4-FFF2-40B4-BE49-F238E27FC236}">
                <a16:creationId xmlns:a16="http://schemas.microsoft.com/office/drawing/2014/main" id="{31198C25-42D5-E2D4-2EFC-9F0B8EF17858}"/>
              </a:ext>
            </a:extLst>
          </p:cNvPr>
          <p:cNvPicPr>
            <a:picLocks noChangeAspect="1"/>
          </p:cNvPicPr>
          <p:nvPr/>
        </p:nvPicPr>
        <p:blipFill>
          <a:blip r:embed="rId4"/>
          <a:stretch>
            <a:fillRect/>
          </a:stretch>
        </p:blipFill>
        <p:spPr>
          <a:xfrm>
            <a:off x="7821882" y="3948330"/>
            <a:ext cx="1195170" cy="1195170"/>
          </a:xfrm>
          <a:prstGeom prst="rect">
            <a:avLst/>
          </a:prstGeom>
        </p:spPr>
      </p:pic>
      <p:cxnSp>
        <p:nvCxnSpPr>
          <p:cNvPr id="19" name="Straight Arrow Connector 18">
            <a:extLst>
              <a:ext uri="{FF2B5EF4-FFF2-40B4-BE49-F238E27FC236}">
                <a16:creationId xmlns:a16="http://schemas.microsoft.com/office/drawing/2014/main" id="{D8B95443-84EA-6FDE-6587-7DCBD323FB93}"/>
              </a:ext>
            </a:extLst>
          </p:cNvPr>
          <p:cNvCxnSpPr>
            <a:cxnSpLocks/>
          </p:cNvCxnSpPr>
          <p:nvPr/>
        </p:nvCxnSpPr>
        <p:spPr>
          <a:xfrm flipV="1">
            <a:off x="5028053" y="2722929"/>
            <a:ext cx="423684" cy="2623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4FC15D1-6CB0-5ACC-299E-CA545C3CD2F5}"/>
              </a:ext>
            </a:extLst>
          </p:cNvPr>
          <p:cNvCxnSpPr>
            <a:cxnSpLocks/>
          </p:cNvCxnSpPr>
          <p:nvPr/>
        </p:nvCxnSpPr>
        <p:spPr>
          <a:xfrm>
            <a:off x="4939822" y="3654724"/>
            <a:ext cx="382146" cy="31715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2FCADCE-340A-195A-7632-EE10330E172B}"/>
              </a:ext>
            </a:extLst>
          </p:cNvPr>
          <p:cNvCxnSpPr>
            <a:cxnSpLocks/>
          </p:cNvCxnSpPr>
          <p:nvPr/>
        </p:nvCxnSpPr>
        <p:spPr>
          <a:xfrm flipH="1">
            <a:off x="3630671" y="3664593"/>
            <a:ext cx="373980" cy="3443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AD7A36-F1F7-B446-2CE6-F23319FBA9F8}"/>
              </a:ext>
            </a:extLst>
          </p:cNvPr>
          <p:cNvCxnSpPr>
            <a:cxnSpLocks/>
          </p:cNvCxnSpPr>
          <p:nvPr/>
        </p:nvCxnSpPr>
        <p:spPr>
          <a:xfrm flipH="1" flipV="1">
            <a:off x="3500902" y="2678091"/>
            <a:ext cx="423397" cy="3083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FC3F9D8-D64B-39FF-79A4-0E2943E3C008}"/>
              </a:ext>
            </a:extLst>
          </p:cNvPr>
          <p:cNvSpPr txBox="1"/>
          <p:nvPr/>
        </p:nvSpPr>
        <p:spPr>
          <a:xfrm>
            <a:off x="5321968" y="2456833"/>
            <a:ext cx="1841978" cy="307777"/>
          </a:xfrm>
          <a:prstGeom prst="rect">
            <a:avLst/>
          </a:prstGeom>
          <a:noFill/>
        </p:spPr>
        <p:txBody>
          <a:bodyPr wrap="square" rtlCol="0">
            <a:spAutoFit/>
          </a:bodyPr>
          <a:lstStyle/>
          <a:p>
            <a:r>
              <a:rPr lang="en-US" b="1" dirty="0" err="1"/>
              <a:t>Dễ</a:t>
            </a:r>
            <a:r>
              <a:rPr lang="en-US" b="1" dirty="0"/>
              <a:t> </a:t>
            </a:r>
            <a:r>
              <a:rPr lang="en-US" b="1" dirty="0" err="1"/>
              <a:t>học</a:t>
            </a:r>
            <a:r>
              <a:rPr lang="en-US" b="1" dirty="0"/>
              <a:t>, </a:t>
            </a:r>
            <a:r>
              <a:rPr lang="en-US" b="1" dirty="0" err="1"/>
              <a:t>dễ</a:t>
            </a:r>
            <a:r>
              <a:rPr lang="en-US" b="1" dirty="0"/>
              <a:t> </a:t>
            </a:r>
            <a:r>
              <a:rPr lang="en-US" b="1" dirty="0" err="1"/>
              <a:t>sử</a:t>
            </a:r>
            <a:r>
              <a:rPr lang="en-US" b="1" dirty="0"/>
              <a:t> </a:t>
            </a:r>
            <a:r>
              <a:rPr lang="en-US" b="1" dirty="0" err="1"/>
              <a:t>dụng</a:t>
            </a:r>
            <a:endParaRPr lang="en-US" b="1" dirty="0"/>
          </a:p>
        </p:txBody>
      </p:sp>
      <p:sp>
        <p:nvSpPr>
          <p:cNvPr id="30" name="TextBox 29">
            <a:extLst>
              <a:ext uri="{FF2B5EF4-FFF2-40B4-BE49-F238E27FC236}">
                <a16:creationId xmlns:a16="http://schemas.microsoft.com/office/drawing/2014/main" id="{6C5D6AB6-F793-5E08-3258-E2ADDEDF8F5D}"/>
              </a:ext>
            </a:extLst>
          </p:cNvPr>
          <p:cNvSpPr txBox="1"/>
          <p:nvPr/>
        </p:nvSpPr>
        <p:spPr>
          <a:xfrm>
            <a:off x="1738728" y="2302089"/>
            <a:ext cx="2027784" cy="523220"/>
          </a:xfrm>
          <a:prstGeom prst="rect">
            <a:avLst/>
          </a:prstGeom>
          <a:noFill/>
        </p:spPr>
        <p:txBody>
          <a:bodyPr wrap="square" rtlCol="0">
            <a:spAutoFit/>
          </a:bodyPr>
          <a:lstStyle/>
          <a:p>
            <a:r>
              <a:rPr lang="en-US" b="1" dirty="0" err="1"/>
              <a:t>Mã</a:t>
            </a:r>
            <a:r>
              <a:rPr lang="en-US" b="1" dirty="0"/>
              <a:t> </a:t>
            </a:r>
            <a:r>
              <a:rPr lang="en-US" b="1" dirty="0" err="1"/>
              <a:t>nguồn</a:t>
            </a:r>
            <a:r>
              <a:rPr lang="en-US" b="1" dirty="0"/>
              <a:t> </a:t>
            </a:r>
            <a:r>
              <a:rPr lang="en-US" b="1" dirty="0" err="1"/>
              <a:t>mở</a:t>
            </a:r>
            <a:r>
              <a:rPr lang="en-US" b="1" dirty="0"/>
              <a:t> </a:t>
            </a:r>
            <a:r>
              <a:rPr lang="en-US" b="1" dirty="0" err="1"/>
              <a:t>và</a:t>
            </a:r>
            <a:r>
              <a:rPr lang="en-US" b="1" dirty="0"/>
              <a:t> </a:t>
            </a:r>
            <a:r>
              <a:rPr lang="en-US" b="1" dirty="0" err="1"/>
              <a:t>hoàn</a:t>
            </a:r>
            <a:r>
              <a:rPr lang="en-US" b="1" dirty="0"/>
              <a:t> </a:t>
            </a:r>
            <a:r>
              <a:rPr lang="en-US" b="1" dirty="0" err="1"/>
              <a:t>toàn</a:t>
            </a:r>
            <a:r>
              <a:rPr lang="en-US" b="1" dirty="0"/>
              <a:t> </a:t>
            </a:r>
            <a:r>
              <a:rPr lang="en-US" b="1" dirty="0" err="1"/>
              <a:t>miễn</a:t>
            </a:r>
            <a:r>
              <a:rPr lang="en-US" b="1" dirty="0"/>
              <a:t> </a:t>
            </a:r>
            <a:r>
              <a:rPr lang="en-US" b="1" dirty="0" err="1"/>
              <a:t>phí</a:t>
            </a:r>
            <a:endParaRPr lang="en-US" b="1" dirty="0"/>
          </a:p>
        </p:txBody>
      </p:sp>
      <p:sp>
        <p:nvSpPr>
          <p:cNvPr id="31" name="TextBox 30">
            <a:extLst>
              <a:ext uri="{FF2B5EF4-FFF2-40B4-BE49-F238E27FC236}">
                <a16:creationId xmlns:a16="http://schemas.microsoft.com/office/drawing/2014/main" id="{23869100-A731-1BDD-ECAC-04EC2A530AEF}"/>
              </a:ext>
            </a:extLst>
          </p:cNvPr>
          <p:cNvSpPr txBox="1"/>
          <p:nvPr/>
        </p:nvSpPr>
        <p:spPr>
          <a:xfrm>
            <a:off x="5049520" y="3971877"/>
            <a:ext cx="2300612" cy="307777"/>
          </a:xfrm>
          <a:prstGeom prst="rect">
            <a:avLst/>
          </a:prstGeom>
          <a:noFill/>
        </p:spPr>
        <p:txBody>
          <a:bodyPr wrap="square" rtlCol="0">
            <a:spAutoFit/>
          </a:bodyPr>
          <a:lstStyle/>
          <a:p>
            <a:r>
              <a:rPr lang="en-US" b="1" dirty="0" err="1"/>
              <a:t>Hỗ</a:t>
            </a:r>
            <a:r>
              <a:rPr lang="en-US" b="1" dirty="0"/>
              <a:t> </a:t>
            </a:r>
            <a:r>
              <a:rPr lang="en-US" b="1" dirty="0" err="1"/>
              <a:t>trợ</a:t>
            </a:r>
            <a:r>
              <a:rPr lang="en-US" b="1" dirty="0"/>
              <a:t> </a:t>
            </a:r>
            <a:r>
              <a:rPr lang="en-US" b="1" dirty="0" err="1"/>
              <a:t>kết</a:t>
            </a:r>
            <a:r>
              <a:rPr lang="en-US" b="1" dirty="0"/>
              <a:t> </a:t>
            </a:r>
            <a:r>
              <a:rPr lang="en-US" b="1" dirty="0" err="1"/>
              <a:t>nối</a:t>
            </a:r>
            <a:r>
              <a:rPr lang="en-US" b="1" dirty="0"/>
              <a:t> </a:t>
            </a:r>
            <a:r>
              <a:rPr lang="en-US" b="1" dirty="0" err="1"/>
              <a:t>với</a:t>
            </a:r>
            <a:r>
              <a:rPr lang="en-US" b="1" dirty="0"/>
              <a:t> CSDL</a:t>
            </a:r>
          </a:p>
        </p:txBody>
      </p:sp>
      <p:sp>
        <p:nvSpPr>
          <p:cNvPr id="1507" name="TextBox 1506">
            <a:extLst>
              <a:ext uri="{FF2B5EF4-FFF2-40B4-BE49-F238E27FC236}">
                <a16:creationId xmlns:a16="http://schemas.microsoft.com/office/drawing/2014/main" id="{45CB9FAA-C09E-9EDE-377F-4A6BE48D13DF}"/>
              </a:ext>
            </a:extLst>
          </p:cNvPr>
          <p:cNvSpPr txBox="1"/>
          <p:nvPr/>
        </p:nvSpPr>
        <p:spPr>
          <a:xfrm>
            <a:off x="2092633" y="3950738"/>
            <a:ext cx="2096932" cy="307777"/>
          </a:xfrm>
          <a:prstGeom prst="rect">
            <a:avLst/>
          </a:prstGeom>
          <a:noFill/>
        </p:spPr>
        <p:txBody>
          <a:bodyPr wrap="square" rtlCol="0">
            <a:spAutoFit/>
          </a:bodyPr>
          <a:lstStyle/>
          <a:p>
            <a:r>
              <a:rPr lang="en-US" b="1" dirty="0" err="1"/>
              <a:t>Tích</a:t>
            </a:r>
            <a:r>
              <a:rPr lang="en-US" b="1" dirty="0"/>
              <a:t> </a:t>
            </a:r>
            <a:r>
              <a:rPr lang="en-US" b="1" dirty="0" err="1"/>
              <a:t>hợp</a:t>
            </a:r>
            <a:r>
              <a:rPr lang="en-US" b="1" dirty="0"/>
              <a:t> </a:t>
            </a:r>
            <a:r>
              <a:rPr lang="en-US" b="1" dirty="0" err="1"/>
              <a:t>tốt</a:t>
            </a:r>
            <a:r>
              <a:rPr lang="en-US" b="1" dirty="0"/>
              <a:t> </a:t>
            </a:r>
            <a:r>
              <a:rPr lang="en-US" b="1" dirty="0" err="1"/>
              <a:t>với</a:t>
            </a:r>
            <a:r>
              <a:rPr lang="en-US" b="1" dirty="0"/>
              <a:t> HTML</a:t>
            </a:r>
          </a:p>
        </p:txBody>
      </p:sp>
    </p:spTree>
    <p:extLst>
      <p:ext uri="{BB962C8B-B14F-4D97-AF65-F5344CB8AC3E}">
        <p14:creationId xmlns:p14="http://schemas.microsoft.com/office/powerpoint/2010/main" val="4219575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459724" y="181219"/>
            <a:ext cx="84937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Times New Roman" panose="02020603050405020304" pitchFamily="18" charset="0"/>
                <a:cs typeface="Times New Roman" panose="02020603050405020304" pitchFamily="18" charset="0"/>
              </a:rPr>
              <a:t>3. </a:t>
            </a:r>
            <a:r>
              <a:rPr lang="en-US" sz="3200" dirty="0" err="1">
                <a:latin typeface="+mj-lt"/>
                <a:cs typeface="Times New Roman" panose="02020603050405020304" pitchFamily="18" charset="0"/>
              </a:rPr>
              <a:t>Giới</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thiệu</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về</a:t>
            </a:r>
            <a:r>
              <a:rPr lang="en-US" sz="3200" dirty="0">
                <a:latin typeface="+mj-lt"/>
                <a:cs typeface="Times New Roman" panose="02020603050405020304" pitchFamily="18" charset="0"/>
              </a:rPr>
              <a:t> PHP</a:t>
            </a:r>
            <a:endParaRPr sz="3200" dirty="0">
              <a:latin typeface="+mj-lt"/>
              <a:cs typeface="Times New Roman" panose="02020603050405020304" pitchFamily="18" charset="0"/>
            </a:endParaRPr>
          </a:p>
        </p:txBody>
      </p:sp>
      <p:sp>
        <p:nvSpPr>
          <p:cNvPr id="4" name="TextBox 3">
            <a:extLst>
              <a:ext uri="{FF2B5EF4-FFF2-40B4-BE49-F238E27FC236}">
                <a16:creationId xmlns:a16="http://schemas.microsoft.com/office/drawing/2014/main" id="{F6C6165C-9C7C-F6AF-566C-D01C59EF1CCF}"/>
              </a:ext>
            </a:extLst>
          </p:cNvPr>
          <p:cNvSpPr txBox="1"/>
          <p:nvPr/>
        </p:nvSpPr>
        <p:spPr>
          <a:xfrm>
            <a:off x="523275" y="784255"/>
            <a:ext cx="5905026" cy="369332"/>
          </a:xfrm>
          <a:prstGeom prst="rect">
            <a:avLst/>
          </a:prstGeom>
          <a:noFill/>
        </p:spPr>
        <p:txBody>
          <a:bodyPr wrap="square" rtlCol="0">
            <a:spAutoFit/>
          </a:bodyPr>
          <a:lstStyle/>
          <a:p>
            <a:r>
              <a:rPr lang="en-US" sz="1800" b="1" dirty="0">
                <a:latin typeface="+mj-lt"/>
                <a:cs typeface="Times New Roman" panose="02020603050405020304" pitchFamily="18" charset="0"/>
              </a:rPr>
              <a:t>3.1 </a:t>
            </a:r>
            <a:r>
              <a:rPr lang="en-US" sz="1800" b="1" dirty="0" err="1">
                <a:latin typeface="+mj-lt"/>
                <a:cs typeface="Times New Roman" panose="02020603050405020304" pitchFamily="18" charset="0"/>
              </a:rPr>
              <a:t>Biến</a:t>
            </a:r>
            <a:r>
              <a:rPr lang="en-US" sz="1800" b="1" dirty="0">
                <a:latin typeface="+mj-lt"/>
                <a:cs typeface="Times New Roman" panose="02020603050405020304" pitchFamily="18" charset="0"/>
              </a:rPr>
              <a:t> </a:t>
            </a:r>
            <a:r>
              <a:rPr lang="en-US" sz="1800" b="1" dirty="0" err="1">
                <a:latin typeface="+mj-lt"/>
                <a:cs typeface="Times New Roman" panose="02020603050405020304" pitchFamily="18" charset="0"/>
              </a:rPr>
              <a:t>toàn</a:t>
            </a:r>
            <a:r>
              <a:rPr lang="en-US" sz="1800" b="1" dirty="0">
                <a:latin typeface="+mj-lt"/>
                <a:cs typeface="Times New Roman" panose="02020603050405020304" pitchFamily="18" charset="0"/>
              </a:rPr>
              <a:t> </a:t>
            </a:r>
            <a:r>
              <a:rPr lang="en-US" sz="1800" b="1" dirty="0" err="1">
                <a:latin typeface="+mj-lt"/>
                <a:cs typeface="Times New Roman" panose="02020603050405020304" pitchFamily="18" charset="0"/>
              </a:rPr>
              <a:t>cầu</a:t>
            </a:r>
            <a:r>
              <a:rPr lang="en-US" sz="1800" b="1" dirty="0">
                <a:latin typeface="+mj-lt"/>
                <a:cs typeface="Times New Roman" panose="02020603050405020304" pitchFamily="18" charset="0"/>
              </a:rPr>
              <a:t> $_GET, $_POST </a:t>
            </a:r>
            <a:r>
              <a:rPr lang="en-US" sz="1800" b="1" dirty="0" err="1">
                <a:latin typeface="+mj-lt"/>
                <a:cs typeface="Times New Roman" panose="02020603050405020304" pitchFamily="18" charset="0"/>
              </a:rPr>
              <a:t>trong</a:t>
            </a:r>
            <a:r>
              <a:rPr lang="en-US" sz="1800" b="1" dirty="0">
                <a:latin typeface="+mj-lt"/>
                <a:cs typeface="Times New Roman" panose="02020603050405020304" pitchFamily="18" charset="0"/>
              </a:rPr>
              <a:t> PHP </a:t>
            </a:r>
          </a:p>
        </p:txBody>
      </p:sp>
      <p:pic>
        <p:nvPicPr>
          <p:cNvPr id="3" name="Picture 2">
            <a:extLst>
              <a:ext uri="{FF2B5EF4-FFF2-40B4-BE49-F238E27FC236}">
                <a16:creationId xmlns:a16="http://schemas.microsoft.com/office/drawing/2014/main" id="{A0C19AD1-24D1-23A9-7C39-CDB382BD7C6F}"/>
              </a:ext>
            </a:extLst>
          </p:cNvPr>
          <p:cNvPicPr>
            <a:picLocks noChangeAspect="1"/>
          </p:cNvPicPr>
          <p:nvPr/>
        </p:nvPicPr>
        <p:blipFill>
          <a:blip r:embed="rId3"/>
          <a:stretch>
            <a:fillRect/>
          </a:stretch>
        </p:blipFill>
        <p:spPr>
          <a:xfrm>
            <a:off x="2714676" y="2713522"/>
            <a:ext cx="3618393" cy="2011115"/>
          </a:xfrm>
          <a:prstGeom prst="rect">
            <a:avLst/>
          </a:prstGeom>
        </p:spPr>
      </p:pic>
      <p:sp>
        <p:nvSpPr>
          <p:cNvPr id="7" name="TextBox 6">
            <a:extLst>
              <a:ext uri="{FF2B5EF4-FFF2-40B4-BE49-F238E27FC236}">
                <a16:creationId xmlns:a16="http://schemas.microsoft.com/office/drawing/2014/main" id="{C36615AF-4DE6-5693-97F3-4E635512946F}"/>
              </a:ext>
            </a:extLst>
          </p:cNvPr>
          <p:cNvSpPr txBox="1"/>
          <p:nvPr/>
        </p:nvSpPr>
        <p:spPr>
          <a:xfrm>
            <a:off x="628983" y="1153587"/>
            <a:ext cx="7696869" cy="1384995"/>
          </a:xfrm>
          <a:prstGeom prst="rect">
            <a:avLst/>
          </a:prstGeom>
          <a:noFill/>
        </p:spPr>
        <p:txBody>
          <a:bodyPr wrap="square" rtlCol="0">
            <a:spAutoFit/>
          </a:bodyPr>
          <a:lstStyle/>
          <a:p>
            <a:pPr algn="just"/>
            <a:r>
              <a:rPr lang="en-US" dirty="0">
                <a:effectLst/>
                <a:latin typeface="+mn-lt"/>
                <a:ea typeface="Times New Roman" panose="02020603050405020304" pitchFamily="18" charset="0"/>
              </a:rPr>
              <a:t>PHP $_GET </a:t>
            </a:r>
            <a:r>
              <a:rPr lang="en-US" dirty="0" err="1">
                <a:effectLst/>
                <a:latin typeface="+mn-lt"/>
                <a:ea typeface="Times New Roman" panose="02020603050405020304" pitchFamily="18" charset="0"/>
              </a:rPr>
              <a:t>là</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một</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biến</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siêu</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toàn</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cục</a:t>
            </a:r>
            <a:r>
              <a:rPr lang="en-US" dirty="0">
                <a:effectLst/>
                <a:latin typeface="+mn-lt"/>
                <a:ea typeface="Times New Roman" panose="02020603050405020304" pitchFamily="18" charset="0"/>
              </a:rPr>
              <a:t> PHP </a:t>
            </a:r>
            <a:r>
              <a:rPr lang="en-US" dirty="0" err="1">
                <a:effectLst/>
                <a:latin typeface="+mn-lt"/>
                <a:ea typeface="Times New Roman" panose="02020603050405020304" pitchFamily="18" charset="0"/>
              </a:rPr>
              <a:t>được</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sử</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dụng</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để</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thu</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thập</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dữ</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liệu</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biểu</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mẫu</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sau</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khi</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gửi</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biểu</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mẫu</a:t>
            </a:r>
            <a:r>
              <a:rPr lang="en-US" dirty="0">
                <a:effectLst/>
                <a:latin typeface="+mn-lt"/>
                <a:ea typeface="Times New Roman" panose="02020603050405020304" pitchFamily="18" charset="0"/>
              </a:rPr>
              <a:t> HTML </a:t>
            </a:r>
            <a:r>
              <a:rPr lang="en-US" dirty="0" err="1">
                <a:effectLst/>
                <a:latin typeface="+mn-lt"/>
                <a:ea typeface="Times New Roman" panose="02020603050405020304" pitchFamily="18" charset="0"/>
              </a:rPr>
              <a:t>bằng</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phương</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thức</a:t>
            </a:r>
            <a:r>
              <a:rPr lang="en-US" dirty="0">
                <a:effectLst/>
                <a:latin typeface="+mn-lt"/>
                <a:ea typeface="Times New Roman" panose="02020603050405020304" pitchFamily="18" charset="0"/>
              </a:rPr>
              <a:t>  GET. $_GET </a:t>
            </a:r>
            <a:r>
              <a:rPr lang="en-US" dirty="0" err="1">
                <a:effectLst/>
                <a:latin typeface="+mn-lt"/>
                <a:ea typeface="Times New Roman" panose="02020603050405020304" pitchFamily="18" charset="0"/>
              </a:rPr>
              <a:t>cũng</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có</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thể</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thu</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thập</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dữ</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liệu</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được</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gửi</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trong</a:t>
            </a:r>
            <a:r>
              <a:rPr lang="en-US" dirty="0">
                <a:effectLst/>
                <a:latin typeface="+mn-lt"/>
                <a:ea typeface="Times New Roman" panose="02020603050405020304" pitchFamily="18" charset="0"/>
              </a:rPr>
              <a:t> URL.</a:t>
            </a:r>
          </a:p>
          <a:p>
            <a:pPr algn="just"/>
            <a:r>
              <a:rPr lang="en-US" dirty="0">
                <a:effectLst/>
                <a:latin typeface="+mn-lt"/>
                <a:ea typeface="Times New Roman" panose="02020603050405020304" pitchFamily="18" charset="0"/>
              </a:rPr>
              <a:t>PHP $_POST </a:t>
            </a:r>
            <a:r>
              <a:rPr lang="en-US" dirty="0" err="1">
                <a:effectLst/>
                <a:latin typeface="+mn-lt"/>
                <a:ea typeface="Times New Roman" panose="02020603050405020304" pitchFamily="18" charset="0"/>
              </a:rPr>
              <a:t>là</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một</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biến</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siêu</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toàn</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cục</a:t>
            </a:r>
            <a:r>
              <a:rPr lang="en-US" dirty="0">
                <a:effectLst/>
                <a:latin typeface="+mn-lt"/>
                <a:ea typeface="Times New Roman" panose="02020603050405020304" pitchFamily="18" charset="0"/>
              </a:rPr>
              <a:t> PHP </a:t>
            </a:r>
            <a:r>
              <a:rPr lang="en-US" dirty="0" err="1">
                <a:effectLst/>
                <a:latin typeface="+mn-lt"/>
                <a:ea typeface="Times New Roman" panose="02020603050405020304" pitchFamily="18" charset="0"/>
              </a:rPr>
              <a:t>được</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sử</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dụng</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để</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thu</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thập</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dữ</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liệu</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biểu</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mẫu</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sau</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khi</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gửi</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biểu</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mẫu</a:t>
            </a:r>
            <a:r>
              <a:rPr lang="en-US" dirty="0">
                <a:effectLst/>
                <a:latin typeface="+mn-lt"/>
                <a:ea typeface="Times New Roman" panose="02020603050405020304" pitchFamily="18" charset="0"/>
              </a:rPr>
              <a:t> HTML </a:t>
            </a:r>
            <a:r>
              <a:rPr lang="en-US" dirty="0" err="1">
                <a:effectLst/>
                <a:latin typeface="+mn-lt"/>
                <a:ea typeface="Times New Roman" panose="02020603050405020304" pitchFamily="18" charset="0"/>
              </a:rPr>
              <a:t>bằng</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phương</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thức</a:t>
            </a:r>
            <a:r>
              <a:rPr lang="en-US" dirty="0">
                <a:effectLst/>
                <a:latin typeface="+mn-lt"/>
                <a:ea typeface="Times New Roman" panose="02020603050405020304" pitchFamily="18" charset="0"/>
              </a:rPr>
              <a:t>  POST. $_POST </a:t>
            </a:r>
            <a:r>
              <a:rPr lang="en-US" dirty="0" err="1">
                <a:effectLst/>
                <a:latin typeface="+mn-lt"/>
                <a:ea typeface="Times New Roman" panose="02020603050405020304" pitchFamily="18" charset="0"/>
              </a:rPr>
              <a:t>cũng</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được</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sử</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dụng</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rộng</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rãi</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để</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truyền</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các</a:t>
            </a:r>
            <a:r>
              <a:rPr lang="en-US" dirty="0">
                <a:effectLst/>
                <a:latin typeface="+mn-lt"/>
                <a:ea typeface="Times New Roman" panose="02020603050405020304" pitchFamily="18" charset="0"/>
              </a:rPr>
              <a:t> </a:t>
            </a:r>
            <a:r>
              <a:rPr lang="en-US" dirty="0" err="1">
                <a:effectLst/>
                <a:latin typeface="+mn-lt"/>
                <a:ea typeface="Times New Roman" panose="02020603050405020304" pitchFamily="18" charset="0"/>
              </a:rPr>
              <a:t>biến</a:t>
            </a:r>
            <a:r>
              <a:rPr lang="en-US" dirty="0">
                <a:effectLst/>
                <a:latin typeface="+mn-lt"/>
                <a:ea typeface="Times New Roman" panose="02020603050405020304" pitchFamily="18" charset="0"/>
              </a:rPr>
              <a:t>.</a:t>
            </a:r>
          </a:p>
        </p:txBody>
      </p:sp>
    </p:spTree>
    <p:extLst>
      <p:ext uri="{BB962C8B-B14F-4D97-AF65-F5344CB8AC3E}">
        <p14:creationId xmlns:p14="http://schemas.microsoft.com/office/powerpoint/2010/main" val="1722127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459724" y="181219"/>
            <a:ext cx="84937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Times New Roman" panose="02020603050405020304" pitchFamily="18" charset="0"/>
                <a:cs typeface="Times New Roman" panose="02020603050405020304" pitchFamily="18" charset="0"/>
              </a:rPr>
              <a:t>4. </a:t>
            </a:r>
            <a:r>
              <a:rPr lang="en-US" sz="3200" dirty="0" err="1">
                <a:latin typeface="+mj-lt"/>
                <a:cs typeface="Times New Roman" panose="02020603050405020304" pitchFamily="18" charset="0"/>
              </a:rPr>
              <a:t>Giới</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thiệu</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về</a:t>
            </a:r>
            <a:r>
              <a:rPr lang="en-US" sz="3200" dirty="0">
                <a:latin typeface="+mj-lt"/>
                <a:cs typeface="Times New Roman" panose="02020603050405020304" pitchFamily="18" charset="0"/>
              </a:rPr>
              <a:t> MySQL</a:t>
            </a:r>
            <a:endParaRPr sz="3200" dirty="0">
              <a:latin typeface="+mj-lt"/>
              <a:cs typeface="Times New Roman" panose="02020603050405020304" pitchFamily="18" charset="0"/>
            </a:endParaRPr>
          </a:p>
        </p:txBody>
      </p:sp>
      <p:sp>
        <p:nvSpPr>
          <p:cNvPr id="3" name="TextBox 2">
            <a:extLst>
              <a:ext uri="{FF2B5EF4-FFF2-40B4-BE49-F238E27FC236}">
                <a16:creationId xmlns:a16="http://schemas.microsoft.com/office/drawing/2014/main" id="{E5794FCA-5BDD-8A3E-FC35-10E4176EE9BA}"/>
              </a:ext>
            </a:extLst>
          </p:cNvPr>
          <p:cNvSpPr txBox="1"/>
          <p:nvPr/>
        </p:nvSpPr>
        <p:spPr>
          <a:xfrm>
            <a:off x="693254" y="837328"/>
            <a:ext cx="7452704" cy="1169551"/>
          </a:xfrm>
          <a:prstGeom prst="rect">
            <a:avLst/>
          </a:prstGeom>
          <a:noFill/>
        </p:spPr>
        <p:txBody>
          <a:bodyPr wrap="square" rtlCol="0">
            <a:spAutoFit/>
          </a:bodyPr>
          <a:lstStyle/>
          <a:p>
            <a:pPr marL="285750" indent="-285750">
              <a:buFont typeface="Wingdings" panose="05000000000000000000" pitchFamily="2" charset="2"/>
              <a:buChar char="v"/>
            </a:pPr>
            <a:r>
              <a:rPr lang="en-US" dirty="0"/>
              <a:t>MySQL </a:t>
            </a:r>
            <a:r>
              <a:rPr lang="en-US" dirty="0" err="1"/>
              <a:t>là</a:t>
            </a:r>
            <a:r>
              <a:rPr lang="en-US" dirty="0"/>
              <a:t> </a:t>
            </a:r>
            <a:r>
              <a:rPr lang="en-US" dirty="0" err="1"/>
              <a:t>một</a:t>
            </a:r>
            <a:r>
              <a:rPr lang="en-US" dirty="0"/>
              <a:t> </a:t>
            </a:r>
            <a:r>
              <a:rPr lang="en-US" dirty="0" err="1"/>
              <a:t>hệ</a:t>
            </a:r>
            <a:r>
              <a:rPr lang="en-US" dirty="0"/>
              <a:t> </a:t>
            </a:r>
            <a:r>
              <a:rPr lang="en-US" dirty="0" err="1"/>
              <a:t>quản</a:t>
            </a:r>
            <a:r>
              <a:rPr lang="en-US" dirty="0"/>
              <a:t> </a:t>
            </a:r>
            <a:r>
              <a:rPr lang="en-US" dirty="0" err="1"/>
              <a:t>trị</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mã</a:t>
            </a:r>
            <a:r>
              <a:rPr lang="en-US" dirty="0"/>
              <a:t> </a:t>
            </a:r>
            <a:r>
              <a:rPr lang="en-US" dirty="0" err="1"/>
              <a:t>nguồn</a:t>
            </a:r>
            <a:r>
              <a:rPr lang="en-US" dirty="0"/>
              <a:t> </a:t>
            </a:r>
            <a:r>
              <a:rPr lang="en-US" dirty="0" err="1"/>
              <a:t>mở</a:t>
            </a:r>
            <a:r>
              <a:rPr lang="en-US" dirty="0"/>
              <a:t>.</a:t>
            </a:r>
          </a:p>
          <a:p>
            <a:pPr marL="285750" indent="-285750">
              <a:buFont typeface="Wingdings" panose="05000000000000000000" pitchFamily="2" charset="2"/>
              <a:buChar char="v"/>
            </a:pPr>
            <a:r>
              <a:rPr lang="en-US" dirty="0" err="1"/>
              <a:t>Năm</a:t>
            </a:r>
            <a:r>
              <a:rPr lang="en-US" dirty="0"/>
              <a:t> 2013, MySQL </a:t>
            </a:r>
            <a:r>
              <a:rPr lang="en-US" dirty="0" err="1"/>
              <a:t>được</a:t>
            </a:r>
            <a:r>
              <a:rPr lang="en-US" dirty="0"/>
              <a:t> </a:t>
            </a:r>
            <a:r>
              <a:rPr lang="en-US" dirty="0" err="1"/>
              <a:t>đánh</a:t>
            </a:r>
            <a:r>
              <a:rPr lang="en-US" dirty="0"/>
              <a:t> </a:t>
            </a:r>
            <a:r>
              <a:rPr lang="en-US" dirty="0" err="1"/>
              <a:t>giá</a:t>
            </a:r>
            <a:r>
              <a:rPr lang="en-US" dirty="0"/>
              <a:t> </a:t>
            </a:r>
            <a:r>
              <a:rPr lang="en-US" dirty="0" err="1"/>
              <a:t>là</a:t>
            </a:r>
            <a:r>
              <a:rPr lang="en-US" dirty="0"/>
              <a:t> </a:t>
            </a:r>
            <a:r>
              <a:rPr lang="en-US" dirty="0" err="1"/>
              <a:t>hệ</a:t>
            </a:r>
            <a:r>
              <a:rPr lang="en-US" dirty="0"/>
              <a:t> </a:t>
            </a:r>
            <a:r>
              <a:rPr lang="en-US" dirty="0" err="1"/>
              <a:t>quản</a:t>
            </a:r>
            <a:r>
              <a:rPr lang="en-US" dirty="0"/>
              <a:t> </a:t>
            </a:r>
            <a:r>
              <a:rPr lang="en-US" dirty="0" err="1"/>
              <a:t>trị</a:t>
            </a:r>
            <a:r>
              <a:rPr lang="en-US" dirty="0"/>
              <a:t> CSDL </a:t>
            </a:r>
            <a:r>
              <a:rPr lang="en-US" dirty="0" err="1"/>
              <a:t>được</a:t>
            </a:r>
            <a:r>
              <a:rPr lang="en-US" dirty="0"/>
              <a:t> </a:t>
            </a:r>
            <a:r>
              <a:rPr lang="en-US" dirty="0" err="1"/>
              <a:t>sử</a:t>
            </a:r>
            <a:r>
              <a:rPr lang="en-US" dirty="0"/>
              <a:t> </a:t>
            </a:r>
            <a:r>
              <a:rPr lang="en-US" dirty="0" err="1"/>
              <a:t>dụng</a:t>
            </a:r>
            <a:r>
              <a:rPr lang="en-US" dirty="0"/>
              <a:t> </a:t>
            </a:r>
            <a:r>
              <a:rPr lang="en-US" dirty="0" err="1"/>
              <a:t>nhiều</a:t>
            </a:r>
            <a:r>
              <a:rPr lang="en-US" dirty="0"/>
              <a:t> </a:t>
            </a:r>
            <a:r>
              <a:rPr lang="en-US" dirty="0" err="1"/>
              <a:t>thứ</a:t>
            </a:r>
            <a:r>
              <a:rPr lang="en-US" dirty="0"/>
              <a:t> 2 </a:t>
            </a:r>
            <a:r>
              <a:rPr lang="en-US" dirty="0" err="1"/>
              <a:t>trên</a:t>
            </a:r>
            <a:r>
              <a:rPr lang="en-US" dirty="0"/>
              <a:t> </a:t>
            </a:r>
            <a:r>
              <a:rPr lang="en-US" dirty="0" err="1"/>
              <a:t>thế</a:t>
            </a:r>
            <a:r>
              <a:rPr lang="en-US" dirty="0"/>
              <a:t> </a:t>
            </a:r>
            <a:r>
              <a:rPr lang="en-US" dirty="0" err="1"/>
              <a:t>giới</a:t>
            </a:r>
            <a:r>
              <a:rPr lang="en-US" dirty="0"/>
              <a:t>.</a:t>
            </a:r>
          </a:p>
          <a:p>
            <a:pPr marL="285750" indent="-285750">
              <a:buFont typeface="Wingdings" panose="05000000000000000000" pitchFamily="2" charset="2"/>
              <a:buChar char="v"/>
            </a:pPr>
            <a:r>
              <a:rPr lang="en-US" dirty="0"/>
              <a:t>MySQL </a:t>
            </a:r>
            <a:r>
              <a:rPr lang="en-US" dirty="0" err="1"/>
              <a:t>là</a:t>
            </a:r>
            <a:r>
              <a:rPr lang="en-US" dirty="0"/>
              <a:t> </a:t>
            </a:r>
            <a:r>
              <a:rPr lang="en-US" dirty="0" err="1"/>
              <a:t>hệ</a:t>
            </a:r>
            <a:r>
              <a:rPr lang="en-US" dirty="0"/>
              <a:t> </a:t>
            </a:r>
            <a:r>
              <a:rPr lang="en-US" dirty="0" err="1"/>
              <a:t>thống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tiêu</a:t>
            </a:r>
            <a:r>
              <a:rPr lang="en-US" dirty="0"/>
              <a:t> </a:t>
            </a:r>
            <a:r>
              <a:rPr lang="en-US" dirty="0" err="1"/>
              <a:t>chuẩn</a:t>
            </a:r>
            <a:r>
              <a:rPr lang="en-US" dirty="0"/>
              <a:t> </a:t>
            </a:r>
            <a:r>
              <a:rPr lang="en-US" dirty="0" err="1"/>
              <a:t>cho</a:t>
            </a:r>
            <a:r>
              <a:rPr lang="en-US" dirty="0"/>
              <a:t> website </a:t>
            </a:r>
            <a:r>
              <a:rPr lang="en-US" dirty="0" err="1"/>
              <a:t>đảm</a:t>
            </a:r>
            <a:r>
              <a:rPr lang="en-US" dirty="0"/>
              <a:t> </a:t>
            </a:r>
            <a:r>
              <a:rPr lang="en-US" dirty="0" err="1"/>
              <a:t>bảo</a:t>
            </a:r>
            <a:r>
              <a:rPr lang="en-US" dirty="0"/>
              <a:t> </a:t>
            </a:r>
            <a:r>
              <a:rPr lang="en-US" dirty="0" err="1"/>
              <a:t>đáp</a:t>
            </a:r>
            <a:r>
              <a:rPr lang="en-US" dirty="0"/>
              <a:t> </a:t>
            </a:r>
            <a:r>
              <a:rPr lang="en-US" dirty="0" err="1"/>
              <a:t>ứng</a:t>
            </a:r>
            <a:r>
              <a:rPr lang="en-US" dirty="0"/>
              <a:t> </a:t>
            </a:r>
            <a:r>
              <a:rPr lang="en-US" dirty="0" err="1"/>
              <a:t>được</a:t>
            </a:r>
            <a:r>
              <a:rPr lang="en-US" dirty="0"/>
              <a:t> </a:t>
            </a:r>
            <a:r>
              <a:rPr lang="en-US" dirty="0" err="1"/>
              <a:t>cho</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người</a:t>
            </a:r>
            <a:r>
              <a:rPr lang="en-US" dirty="0"/>
              <a:t> dung </a:t>
            </a:r>
            <a:r>
              <a:rPr lang="en-US" dirty="0" err="1"/>
              <a:t>lớn</a:t>
            </a:r>
            <a:r>
              <a:rPr lang="en-US" dirty="0"/>
              <a:t> </a:t>
            </a:r>
            <a:r>
              <a:rPr lang="en-US" dirty="0" err="1"/>
              <a:t>như</a:t>
            </a:r>
            <a:r>
              <a:rPr lang="en-US" dirty="0"/>
              <a:t> Facebook, Twitter, Wikipedia,…</a:t>
            </a:r>
          </a:p>
        </p:txBody>
      </p:sp>
      <p:pic>
        <p:nvPicPr>
          <p:cNvPr id="17" name="Picture 16">
            <a:extLst>
              <a:ext uri="{FF2B5EF4-FFF2-40B4-BE49-F238E27FC236}">
                <a16:creationId xmlns:a16="http://schemas.microsoft.com/office/drawing/2014/main" id="{9F6D1EA3-740A-A3D7-BFCB-E577F2416E25}"/>
              </a:ext>
            </a:extLst>
          </p:cNvPr>
          <p:cNvPicPr>
            <a:picLocks noChangeAspect="1"/>
          </p:cNvPicPr>
          <p:nvPr/>
        </p:nvPicPr>
        <p:blipFill>
          <a:blip r:embed="rId3"/>
          <a:stretch>
            <a:fillRect/>
          </a:stretch>
        </p:blipFill>
        <p:spPr>
          <a:xfrm>
            <a:off x="2251883" y="2090288"/>
            <a:ext cx="4335445" cy="2709653"/>
          </a:xfrm>
          <a:prstGeom prst="rect">
            <a:avLst/>
          </a:prstGeom>
        </p:spPr>
      </p:pic>
    </p:spTree>
    <p:extLst>
      <p:ext uri="{BB962C8B-B14F-4D97-AF65-F5344CB8AC3E}">
        <p14:creationId xmlns:p14="http://schemas.microsoft.com/office/powerpoint/2010/main" val="383299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459724" y="181219"/>
            <a:ext cx="84937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Times New Roman" panose="02020603050405020304" pitchFamily="18" charset="0"/>
                <a:cs typeface="Times New Roman" panose="02020603050405020304" pitchFamily="18" charset="0"/>
              </a:rPr>
              <a:t>4. </a:t>
            </a:r>
            <a:r>
              <a:rPr lang="en-US" sz="3200" dirty="0" err="1">
                <a:latin typeface="+mj-lt"/>
                <a:cs typeface="Times New Roman" panose="02020603050405020304" pitchFamily="18" charset="0"/>
              </a:rPr>
              <a:t>Giới</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thiệu</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về</a:t>
            </a:r>
            <a:r>
              <a:rPr lang="en-US" sz="3200" dirty="0">
                <a:latin typeface="+mj-lt"/>
                <a:cs typeface="Times New Roman" panose="02020603050405020304" pitchFamily="18" charset="0"/>
              </a:rPr>
              <a:t> MySQL</a:t>
            </a:r>
            <a:endParaRPr sz="3200" dirty="0">
              <a:latin typeface="+mj-lt"/>
              <a:cs typeface="Times New Roman" panose="02020603050405020304" pitchFamily="18" charset="0"/>
            </a:endParaRPr>
          </a:p>
        </p:txBody>
      </p:sp>
      <p:sp>
        <p:nvSpPr>
          <p:cNvPr id="2" name="TextBox 1">
            <a:extLst>
              <a:ext uri="{FF2B5EF4-FFF2-40B4-BE49-F238E27FC236}">
                <a16:creationId xmlns:a16="http://schemas.microsoft.com/office/drawing/2014/main" id="{C8B29262-D761-2BB9-B35D-89887F13FAC3}"/>
              </a:ext>
            </a:extLst>
          </p:cNvPr>
          <p:cNvSpPr txBox="1"/>
          <p:nvPr/>
        </p:nvSpPr>
        <p:spPr>
          <a:xfrm>
            <a:off x="803940" y="877651"/>
            <a:ext cx="2585528" cy="307777"/>
          </a:xfrm>
          <a:prstGeom prst="rect">
            <a:avLst/>
          </a:prstGeom>
          <a:noFill/>
        </p:spPr>
        <p:txBody>
          <a:bodyPr wrap="square" rtlCol="0">
            <a:spAutoFit/>
          </a:bodyPr>
          <a:lstStyle/>
          <a:p>
            <a:r>
              <a:rPr lang="en-US" b="1" dirty="0"/>
              <a:t>4.1 </a:t>
            </a:r>
            <a:r>
              <a:rPr lang="en-US" b="1" dirty="0" err="1"/>
              <a:t>Kết</a:t>
            </a:r>
            <a:r>
              <a:rPr lang="en-US" b="1" dirty="0"/>
              <a:t> </a:t>
            </a:r>
            <a:r>
              <a:rPr lang="en-US" b="1" dirty="0" err="1"/>
              <a:t>nối</a:t>
            </a:r>
            <a:r>
              <a:rPr lang="en-US" b="1" dirty="0"/>
              <a:t> PHP </a:t>
            </a:r>
            <a:r>
              <a:rPr lang="en-US" b="1" dirty="0" err="1"/>
              <a:t>với</a:t>
            </a:r>
            <a:r>
              <a:rPr lang="en-US" b="1" dirty="0"/>
              <a:t>  MySQL</a:t>
            </a:r>
          </a:p>
        </p:txBody>
      </p:sp>
      <p:sp>
        <p:nvSpPr>
          <p:cNvPr id="5" name="TextBox 4">
            <a:extLst>
              <a:ext uri="{FF2B5EF4-FFF2-40B4-BE49-F238E27FC236}">
                <a16:creationId xmlns:a16="http://schemas.microsoft.com/office/drawing/2014/main" id="{38EDCCC7-7C37-CFBF-805F-7F97F2C6F787}"/>
              </a:ext>
            </a:extLst>
          </p:cNvPr>
          <p:cNvSpPr txBox="1"/>
          <p:nvPr/>
        </p:nvSpPr>
        <p:spPr>
          <a:xfrm>
            <a:off x="948776" y="1298305"/>
            <a:ext cx="7358456" cy="2893100"/>
          </a:xfrm>
          <a:prstGeom prst="rect">
            <a:avLst/>
          </a:prstGeom>
          <a:noFill/>
        </p:spPr>
        <p:txBody>
          <a:bodyPr wrap="square" rtlCol="0">
            <a:spAutoFit/>
          </a:bodyPr>
          <a:lstStyle/>
          <a:p>
            <a:r>
              <a:rPr lang="en-US" dirty="0"/>
              <a:t>&lt;?</a:t>
            </a:r>
            <a:r>
              <a:rPr lang="en-US" dirty="0" err="1"/>
              <a:t>php</a:t>
            </a:r>
            <a:endParaRPr lang="en-US" dirty="0"/>
          </a:p>
          <a:p>
            <a:r>
              <a:rPr lang="en-US" dirty="0"/>
              <a:t>$</a:t>
            </a:r>
            <a:r>
              <a:rPr lang="en-US" dirty="0" err="1"/>
              <a:t>servername</a:t>
            </a:r>
            <a:r>
              <a:rPr lang="en-US" dirty="0"/>
              <a:t> = "localhost";</a:t>
            </a:r>
          </a:p>
          <a:p>
            <a:r>
              <a:rPr lang="en-US" dirty="0"/>
              <a:t>$username = "root";</a:t>
            </a:r>
          </a:p>
          <a:p>
            <a:r>
              <a:rPr lang="en-US" dirty="0"/>
              <a:t>$password = "";</a:t>
            </a:r>
          </a:p>
          <a:p>
            <a:r>
              <a:rPr lang="en-US" dirty="0"/>
              <a:t>$</a:t>
            </a:r>
            <a:r>
              <a:rPr lang="en-US" dirty="0" err="1"/>
              <a:t>dbname</a:t>
            </a:r>
            <a:r>
              <a:rPr lang="en-US" dirty="0"/>
              <a:t> = "</a:t>
            </a:r>
            <a:r>
              <a:rPr lang="en-US" dirty="0" err="1"/>
              <a:t>caycanh</a:t>
            </a:r>
            <a:r>
              <a:rPr lang="en-US" dirty="0"/>
              <a:t>";</a:t>
            </a:r>
          </a:p>
          <a:p>
            <a:endParaRPr lang="en-US" dirty="0"/>
          </a:p>
          <a:p>
            <a:r>
              <a:rPr lang="en-US" dirty="0"/>
              <a:t>// Create connection</a:t>
            </a:r>
          </a:p>
          <a:p>
            <a:r>
              <a:rPr lang="en-US" dirty="0"/>
              <a:t>$conn = new </a:t>
            </a:r>
            <a:r>
              <a:rPr lang="en-US" dirty="0" err="1"/>
              <a:t>mysqli</a:t>
            </a:r>
            <a:r>
              <a:rPr lang="en-US" dirty="0"/>
              <a:t>($</a:t>
            </a:r>
            <a:r>
              <a:rPr lang="en-US" dirty="0" err="1"/>
              <a:t>servername</a:t>
            </a:r>
            <a:r>
              <a:rPr lang="en-US" dirty="0"/>
              <a:t>, $username, $password, $</a:t>
            </a:r>
            <a:r>
              <a:rPr lang="en-US" dirty="0" err="1"/>
              <a:t>dbname</a:t>
            </a:r>
            <a:r>
              <a:rPr lang="en-US" dirty="0"/>
              <a:t>);</a:t>
            </a:r>
          </a:p>
          <a:p>
            <a:r>
              <a:rPr lang="en-US" dirty="0"/>
              <a:t>// Check connection</a:t>
            </a:r>
          </a:p>
          <a:p>
            <a:r>
              <a:rPr lang="en-US" dirty="0"/>
              <a:t>if ($conn-&gt;</a:t>
            </a:r>
            <a:r>
              <a:rPr lang="en-US" dirty="0" err="1"/>
              <a:t>connect_error</a:t>
            </a:r>
            <a:r>
              <a:rPr lang="en-US" dirty="0"/>
              <a:t>) {</a:t>
            </a:r>
          </a:p>
          <a:p>
            <a:r>
              <a:rPr lang="en-US" dirty="0"/>
              <a:t>  die("Connection failed: " . $conn-&gt;</a:t>
            </a:r>
            <a:r>
              <a:rPr lang="en-US" dirty="0" err="1"/>
              <a:t>connect_error</a:t>
            </a:r>
            <a:r>
              <a:rPr lang="en-US" dirty="0"/>
              <a:t>);</a:t>
            </a:r>
          </a:p>
          <a:p>
            <a:r>
              <a:rPr lang="en-US" dirty="0"/>
              <a:t>}</a:t>
            </a:r>
          </a:p>
          <a:p>
            <a:r>
              <a:rPr lang="en-US" dirty="0"/>
              <a:t>?&gt;</a:t>
            </a:r>
          </a:p>
        </p:txBody>
      </p:sp>
    </p:spTree>
    <p:extLst>
      <p:ext uri="{BB962C8B-B14F-4D97-AF65-F5344CB8AC3E}">
        <p14:creationId xmlns:p14="http://schemas.microsoft.com/office/powerpoint/2010/main" val="2360459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459724" y="181219"/>
            <a:ext cx="84937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Times New Roman" panose="02020603050405020304" pitchFamily="18" charset="0"/>
                <a:cs typeface="Times New Roman" panose="02020603050405020304" pitchFamily="18" charset="0"/>
              </a:rPr>
              <a:t>4. </a:t>
            </a:r>
            <a:r>
              <a:rPr lang="en-US" sz="3200" dirty="0" err="1">
                <a:latin typeface="+mj-lt"/>
                <a:cs typeface="Times New Roman" panose="02020603050405020304" pitchFamily="18" charset="0"/>
              </a:rPr>
              <a:t>Giới</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thiệu</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về</a:t>
            </a:r>
            <a:r>
              <a:rPr lang="en-US" sz="3200" dirty="0">
                <a:latin typeface="+mj-lt"/>
                <a:cs typeface="Times New Roman" panose="02020603050405020304" pitchFamily="18" charset="0"/>
              </a:rPr>
              <a:t> MySQL</a:t>
            </a:r>
            <a:endParaRPr sz="3200" dirty="0">
              <a:latin typeface="+mj-lt"/>
              <a:cs typeface="Times New Roman" panose="02020603050405020304" pitchFamily="18" charset="0"/>
            </a:endParaRPr>
          </a:p>
        </p:txBody>
      </p:sp>
      <p:sp>
        <p:nvSpPr>
          <p:cNvPr id="2" name="TextBox 1">
            <a:extLst>
              <a:ext uri="{FF2B5EF4-FFF2-40B4-BE49-F238E27FC236}">
                <a16:creationId xmlns:a16="http://schemas.microsoft.com/office/drawing/2014/main" id="{9325E4A9-2D1E-3051-D1BE-5D5C70F07BC5}"/>
              </a:ext>
            </a:extLst>
          </p:cNvPr>
          <p:cNvSpPr txBox="1"/>
          <p:nvPr/>
        </p:nvSpPr>
        <p:spPr>
          <a:xfrm>
            <a:off x="803940" y="877651"/>
            <a:ext cx="3596180" cy="307777"/>
          </a:xfrm>
          <a:prstGeom prst="rect">
            <a:avLst/>
          </a:prstGeom>
          <a:noFill/>
        </p:spPr>
        <p:txBody>
          <a:bodyPr wrap="square" rtlCol="0">
            <a:spAutoFit/>
          </a:bodyPr>
          <a:lstStyle/>
          <a:p>
            <a:r>
              <a:rPr lang="en-US" b="1" dirty="0"/>
              <a:t>4.1 </a:t>
            </a:r>
            <a:r>
              <a:rPr lang="en-US" b="1" dirty="0" err="1"/>
              <a:t>Truy</a:t>
            </a:r>
            <a:r>
              <a:rPr lang="en-US" b="1" dirty="0"/>
              <a:t> </a:t>
            </a:r>
            <a:r>
              <a:rPr lang="en-US" b="1" dirty="0" err="1"/>
              <a:t>vấn</a:t>
            </a:r>
            <a:r>
              <a:rPr lang="en-US" b="1" dirty="0"/>
              <a:t> </a:t>
            </a:r>
            <a:r>
              <a:rPr lang="en-US" b="1" dirty="0" err="1"/>
              <a:t>dữ</a:t>
            </a:r>
            <a:r>
              <a:rPr lang="en-US" b="1" dirty="0"/>
              <a:t> </a:t>
            </a:r>
            <a:r>
              <a:rPr lang="en-US" b="1" dirty="0" err="1"/>
              <a:t>liệu</a:t>
            </a:r>
            <a:r>
              <a:rPr lang="en-US" b="1" dirty="0"/>
              <a:t> </a:t>
            </a:r>
            <a:r>
              <a:rPr lang="en-US" b="1" dirty="0" err="1"/>
              <a:t>với</a:t>
            </a:r>
            <a:r>
              <a:rPr lang="en-US" b="1" dirty="0"/>
              <a:t> </a:t>
            </a:r>
            <a:r>
              <a:rPr lang="en-US" b="1" dirty="0" err="1"/>
              <a:t>MySQLi</a:t>
            </a:r>
            <a:endParaRPr lang="en-US" b="1" dirty="0"/>
          </a:p>
        </p:txBody>
      </p:sp>
      <p:sp>
        <p:nvSpPr>
          <p:cNvPr id="4" name="TextBox 3">
            <a:extLst>
              <a:ext uri="{FF2B5EF4-FFF2-40B4-BE49-F238E27FC236}">
                <a16:creationId xmlns:a16="http://schemas.microsoft.com/office/drawing/2014/main" id="{5DFB11DC-9D06-C599-E01D-DB5ED856499A}"/>
              </a:ext>
            </a:extLst>
          </p:cNvPr>
          <p:cNvSpPr txBox="1"/>
          <p:nvPr/>
        </p:nvSpPr>
        <p:spPr>
          <a:xfrm>
            <a:off x="1045029" y="1309160"/>
            <a:ext cx="5197642" cy="523220"/>
          </a:xfrm>
          <a:prstGeom prst="rect">
            <a:avLst/>
          </a:prstGeom>
          <a:noFill/>
        </p:spPr>
        <p:txBody>
          <a:bodyPr wrap="square" rtlCol="0">
            <a:spAutoFit/>
          </a:bodyPr>
          <a:lstStyle/>
          <a:p>
            <a:r>
              <a:rPr lang="en-US" dirty="0">
                <a:sym typeface="Wingdings" panose="05000000000000000000" pitchFamily="2" charset="2"/>
              </a:rPr>
              <a:t></a:t>
            </a:r>
            <a:r>
              <a:rPr lang="en-US" dirty="0" err="1"/>
              <a:t>Cú</a:t>
            </a:r>
            <a:r>
              <a:rPr lang="en-US" dirty="0"/>
              <a:t> </a:t>
            </a:r>
            <a:r>
              <a:rPr lang="en-US" dirty="0" err="1"/>
              <a:t>pháp</a:t>
            </a:r>
            <a:r>
              <a:rPr lang="en-US" dirty="0"/>
              <a:t> SQL:</a:t>
            </a:r>
          </a:p>
          <a:p>
            <a:r>
              <a:rPr lang="en-US" b="0" i="0" dirty="0">
                <a:solidFill>
                  <a:srgbClr val="000000"/>
                </a:solidFill>
                <a:effectLst/>
                <a:latin typeface="Consolas" panose="020B0609020204030204" pitchFamily="49" charset="0"/>
              </a:rPr>
              <a:t>  SELECT </a:t>
            </a:r>
            <a:r>
              <a:rPr lang="en-US" b="0" i="0" dirty="0" err="1">
                <a:solidFill>
                  <a:srgbClr val="000000"/>
                </a:solidFill>
                <a:effectLst/>
                <a:latin typeface="Consolas" panose="020B0609020204030204" pitchFamily="49" charset="0"/>
              </a:rPr>
              <a:t>column_name</a:t>
            </a:r>
            <a:r>
              <a:rPr lang="en-US" b="0" i="0" dirty="0">
                <a:solidFill>
                  <a:srgbClr val="000000"/>
                </a:solidFill>
                <a:effectLst/>
                <a:latin typeface="Consolas" panose="020B0609020204030204" pitchFamily="49" charset="0"/>
              </a:rPr>
              <a:t>(s) FROM </a:t>
            </a:r>
            <a:r>
              <a:rPr lang="en-US" b="0" i="0" dirty="0" err="1">
                <a:solidFill>
                  <a:srgbClr val="000000"/>
                </a:solidFill>
                <a:effectLst/>
                <a:latin typeface="Consolas" panose="020B0609020204030204" pitchFamily="49" charset="0"/>
              </a:rPr>
              <a:t>table_name</a:t>
            </a:r>
            <a:endParaRPr lang="en-US" b="0" i="0" dirty="0">
              <a:solidFill>
                <a:srgbClr val="000000"/>
              </a:solidFill>
              <a:effectLst/>
              <a:latin typeface="Consolas" panose="020B0609020204030204" pitchFamily="49" charset="0"/>
            </a:endParaRPr>
          </a:p>
        </p:txBody>
      </p:sp>
      <p:sp>
        <p:nvSpPr>
          <p:cNvPr id="5" name="TextBox 4">
            <a:extLst>
              <a:ext uri="{FF2B5EF4-FFF2-40B4-BE49-F238E27FC236}">
                <a16:creationId xmlns:a16="http://schemas.microsoft.com/office/drawing/2014/main" id="{8747E686-65F4-E17F-FFEE-8148EC6FAFEA}"/>
              </a:ext>
            </a:extLst>
          </p:cNvPr>
          <p:cNvSpPr txBox="1"/>
          <p:nvPr/>
        </p:nvSpPr>
        <p:spPr>
          <a:xfrm>
            <a:off x="1203158" y="2213712"/>
            <a:ext cx="5775158" cy="2893100"/>
          </a:xfrm>
          <a:prstGeom prst="rect">
            <a:avLst/>
          </a:prstGeom>
          <a:noFill/>
        </p:spPr>
        <p:txBody>
          <a:bodyPr wrap="square" rtlCol="0">
            <a:spAutoFit/>
          </a:bodyPr>
          <a:lstStyle/>
          <a:p>
            <a:r>
              <a:rPr lang="en-US" b="0" i="0" dirty="0">
                <a:solidFill>
                  <a:schemeClr val="tx1"/>
                </a:solidFill>
                <a:effectLst/>
                <a:latin typeface="Consolas" panose="020B0609020204030204" pitchFamily="49" charset="0"/>
              </a:rPr>
              <a:t>$</a:t>
            </a:r>
            <a:r>
              <a:rPr lang="en-US" b="0" i="0" dirty="0" err="1">
                <a:solidFill>
                  <a:schemeClr val="tx1"/>
                </a:solidFill>
                <a:effectLst/>
                <a:latin typeface="Consolas" panose="020B0609020204030204" pitchFamily="49" charset="0"/>
              </a:rPr>
              <a:t>sql</a:t>
            </a:r>
            <a:r>
              <a:rPr lang="en-US" b="0" i="0" dirty="0">
                <a:solidFill>
                  <a:schemeClr val="tx1"/>
                </a:solidFill>
                <a:effectLst/>
                <a:latin typeface="Consolas" panose="020B0609020204030204" pitchFamily="49" charset="0"/>
              </a:rPr>
              <a:t> = "SELECT id, </a:t>
            </a:r>
            <a:r>
              <a:rPr lang="en-US" b="0" i="0" dirty="0" err="1">
                <a:solidFill>
                  <a:schemeClr val="tx1"/>
                </a:solidFill>
                <a:effectLst/>
                <a:latin typeface="Consolas" panose="020B0609020204030204" pitchFamily="49" charset="0"/>
              </a:rPr>
              <a:t>firstname</a:t>
            </a:r>
            <a:r>
              <a:rPr lang="en-US" b="0" i="0" dirty="0">
                <a:solidFill>
                  <a:schemeClr val="tx1"/>
                </a:solidFill>
                <a:effectLst/>
                <a:latin typeface="Consolas" panose="020B0609020204030204" pitchFamily="49" charset="0"/>
              </a:rPr>
              <a:t>, </a:t>
            </a:r>
            <a:r>
              <a:rPr lang="en-US" b="0" i="0" dirty="0" err="1">
                <a:solidFill>
                  <a:schemeClr val="tx1"/>
                </a:solidFill>
                <a:effectLst/>
                <a:latin typeface="Consolas" panose="020B0609020204030204" pitchFamily="49" charset="0"/>
              </a:rPr>
              <a:t>lastname</a:t>
            </a:r>
            <a:r>
              <a:rPr lang="en-US" b="0" i="0" dirty="0">
                <a:solidFill>
                  <a:schemeClr val="tx1"/>
                </a:solidFill>
                <a:effectLst/>
                <a:latin typeface="Consolas" panose="020B0609020204030204" pitchFamily="49" charset="0"/>
              </a:rPr>
              <a:t> FROM </a:t>
            </a:r>
            <a:r>
              <a:rPr lang="en-US" b="0" i="0" dirty="0" err="1">
                <a:solidFill>
                  <a:schemeClr val="tx1"/>
                </a:solidFill>
                <a:effectLst/>
                <a:latin typeface="Consolas" panose="020B0609020204030204" pitchFamily="49" charset="0"/>
              </a:rPr>
              <a:t>MyGuests</a:t>
            </a:r>
            <a:r>
              <a:rPr lang="en-US" b="0" i="0" dirty="0">
                <a:solidFill>
                  <a:schemeClr val="tx1"/>
                </a:solidFill>
                <a:effectLst/>
                <a:latin typeface="Consolas" panose="020B0609020204030204" pitchFamily="49" charset="0"/>
              </a:rPr>
              <a:t>";</a:t>
            </a:r>
            <a:br>
              <a:rPr lang="en-US" dirty="0">
                <a:solidFill>
                  <a:schemeClr val="tx1"/>
                </a:solidFill>
              </a:rPr>
            </a:br>
            <a:r>
              <a:rPr lang="en-US" b="0" i="0" dirty="0">
                <a:solidFill>
                  <a:schemeClr val="tx1"/>
                </a:solidFill>
                <a:effectLst/>
                <a:latin typeface="Consolas" panose="020B0609020204030204" pitchFamily="49" charset="0"/>
              </a:rPr>
              <a:t>$result = $conn-&gt;query($</a:t>
            </a:r>
            <a:r>
              <a:rPr lang="en-US" b="0" i="0" dirty="0" err="1">
                <a:solidFill>
                  <a:schemeClr val="tx1"/>
                </a:solidFill>
                <a:effectLst/>
                <a:latin typeface="Consolas" panose="020B0609020204030204" pitchFamily="49" charset="0"/>
              </a:rPr>
              <a:t>sql</a:t>
            </a:r>
            <a:r>
              <a:rPr lang="en-US" b="0" i="0" dirty="0">
                <a:solidFill>
                  <a:schemeClr val="tx1"/>
                </a:solidFill>
                <a:effectLst/>
                <a:latin typeface="Consolas" panose="020B0609020204030204" pitchFamily="49" charset="0"/>
              </a:rPr>
              <a:t>);</a:t>
            </a:r>
            <a:br>
              <a:rPr lang="en-US" dirty="0">
                <a:solidFill>
                  <a:schemeClr val="tx1"/>
                </a:solidFill>
              </a:rPr>
            </a:br>
            <a:br>
              <a:rPr lang="en-US" dirty="0">
                <a:solidFill>
                  <a:schemeClr val="tx1"/>
                </a:solidFill>
              </a:rPr>
            </a:br>
            <a:r>
              <a:rPr lang="en-US" b="0" i="0" dirty="0">
                <a:solidFill>
                  <a:schemeClr val="tx1"/>
                </a:solidFill>
                <a:effectLst/>
                <a:latin typeface="Consolas" panose="020B0609020204030204" pitchFamily="49" charset="0"/>
              </a:rPr>
              <a:t>if ($result-&gt;</a:t>
            </a:r>
            <a:r>
              <a:rPr lang="en-US" b="0" i="0" dirty="0" err="1">
                <a:solidFill>
                  <a:schemeClr val="tx1"/>
                </a:solidFill>
                <a:effectLst/>
                <a:latin typeface="Consolas" panose="020B0609020204030204" pitchFamily="49" charset="0"/>
              </a:rPr>
              <a:t>num_rows</a:t>
            </a:r>
            <a:r>
              <a:rPr lang="en-US" b="0" i="0" dirty="0">
                <a:solidFill>
                  <a:schemeClr val="tx1"/>
                </a:solidFill>
                <a:effectLst/>
                <a:latin typeface="Consolas" panose="020B0609020204030204" pitchFamily="49" charset="0"/>
              </a:rPr>
              <a:t> &gt; 0) {</a:t>
            </a:r>
            <a:br>
              <a:rPr lang="en-US" dirty="0">
                <a:solidFill>
                  <a:schemeClr val="tx1"/>
                </a:solidFill>
              </a:rPr>
            </a:br>
            <a:r>
              <a:rPr lang="en-US" b="0" i="0" dirty="0">
                <a:solidFill>
                  <a:schemeClr val="tx1"/>
                </a:solidFill>
                <a:effectLst/>
                <a:latin typeface="Consolas" panose="020B0609020204030204" pitchFamily="49" charset="0"/>
              </a:rPr>
              <a:t>  // output data of each row</a:t>
            </a:r>
            <a:br>
              <a:rPr lang="en-US" b="0" i="0" dirty="0">
                <a:solidFill>
                  <a:schemeClr val="tx1"/>
                </a:solidFill>
                <a:effectLst/>
                <a:latin typeface="Consolas" panose="020B0609020204030204" pitchFamily="49" charset="0"/>
              </a:rPr>
            </a:br>
            <a:r>
              <a:rPr lang="en-US" b="0" i="0" dirty="0">
                <a:solidFill>
                  <a:schemeClr val="tx1"/>
                </a:solidFill>
                <a:effectLst/>
                <a:latin typeface="Consolas" panose="020B0609020204030204" pitchFamily="49" charset="0"/>
              </a:rPr>
              <a:t>  while($row = $result-&gt;</a:t>
            </a:r>
            <a:r>
              <a:rPr lang="en-US" b="0" i="0" dirty="0" err="1">
                <a:solidFill>
                  <a:schemeClr val="tx1"/>
                </a:solidFill>
                <a:effectLst/>
                <a:latin typeface="Consolas" panose="020B0609020204030204" pitchFamily="49" charset="0"/>
              </a:rPr>
              <a:t>fetch_assoc</a:t>
            </a:r>
            <a:r>
              <a:rPr lang="en-US" b="0" i="0" dirty="0">
                <a:solidFill>
                  <a:schemeClr val="tx1"/>
                </a:solidFill>
                <a:effectLst/>
                <a:latin typeface="Consolas" panose="020B0609020204030204" pitchFamily="49" charset="0"/>
              </a:rPr>
              <a:t>()) {</a:t>
            </a:r>
            <a:br>
              <a:rPr lang="en-US" dirty="0">
                <a:solidFill>
                  <a:schemeClr val="tx1"/>
                </a:solidFill>
              </a:rPr>
            </a:br>
            <a:r>
              <a:rPr lang="en-US" b="0" i="0" dirty="0">
                <a:solidFill>
                  <a:schemeClr val="tx1"/>
                </a:solidFill>
                <a:effectLst/>
                <a:latin typeface="Consolas" panose="020B0609020204030204" pitchFamily="49" charset="0"/>
              </a:rPr>
              <a:t>    echo "id: " . $row["id"]. " - Name: " . $row["</a:t>
            </a:r>
            <a:r>
              <a:rPr lang="en-US" b="0" i="0" dirty="0" err="1">
                <a:solidFill>
                  <a:schemeClr val="tx1"/>
                </a:solidFill>
                <a:effectLst/>
                <a:latin typeface="Consolas" panose="020B0609020204030204" pitchFamily="49" charset="0"/>
              </a:rPr>
              <a:t>firstname</a:t>
            </a:r>
            <a:r>
              <a:rPr lang="en-US" b="0" i="0" dirty="0">
                <a:solidFill>
                  <a:schemeClr val="tx1"/>
                </a:solidFill>
                <a:effectLst/>
                <a:latin typeface="Consolas" panose="020B0609020204030204" pitchFamily="49" charset="0"/>
              </a:rPr>
              <a:t>"]. " " . $row["</a:t>
            </a:r>
            <a:r>
              <a:rPr lang="en-US" b="0" i="0" dirty="0" err="1">
                <a:solidFill>
                  <a:schemeClr val="tx1"/>
                </a:solidFill>
                <a:effectLst/>
                <a:latin typeface="Consolas" panose="020B0609020204030204" pitchFamily="49" charset="0"/>
              </a:rPr>
              <a:t>lastname</a:t>
            </a:r>
            <a:r>
              <a:rPr lang="en-US" b="0" i="0" dirty="0">
                <a:solidFill>
                  <a:schemeClr val="tx1"/>
                </a:solidFill>
                <a:effectLst/>
                <a:latin typeface="Consolas" panose="020B0609020204030204" pitchFamily="49" charset="0"/>
              </a:rPr>
              <a:t>"]. "&lt;</a:t>
            </a:r>
            <a:r>
              <a:rPr lang="en-US" b="0" i="0" dirty="0" err="1">
                <a:solidFill>
                  <a:schemeClr val="tx1"/>
                </a:solidFill>
                <a:effectLst/>
                <a:latin typeface="Consolas" panose="020B0609020204030204" pitchFamily="49" charset="0"/>
              </a:rPr>
              <a:t>br</a:t>
            </a:r>
            <a:r>
              <a:rPr lang="en-US" b="0" i="0" dirty="0">
                <a:solidFill>
                  <a:schemeClr val="tx1"/>
                </a:solidFill>
                <a:effectLst/>
                <a:latin typeface="Consolas" panose="020B0609020204030204" pitchFamily="49" charset="0"/>
              </a:rPr>
              <a:t>&gt;";</a:t>
            </a:r>
            <a:br>
              <a:rPr lang="en-US" dirty="0">
                <a:solidFill>
                  <a:schemeClr val="tx1"/>
                </a:solidFill>
              </a:rPr>
            </a:br>
            <a:r>
              <a:rPr lang="en-US" b="0" i="0" dirty="0">
                <a:solidFill>
                  <a:schemeClr val="tx1"/>
                </a:solidFill>
                <a:effectLst/>
                <a:latin typeface="Consolas" panose="020B0609020204030204" pitchFamily="49" charset="0"/>
              </a:rPr>
              <a:t>  }</a:t>
            </a:r>
            <a:br>
              <a:rPr lang="en-US" dirty="0">
                <a:solidFill>
                  <a:schemeClr val="tx1"/>
                </a:solidFill>
              </a:rPr>
            </a:br>
            <a:r>
              <a:rPr lang="en-US" b="0" i="0" dirty="0">
                <a:solidFill>
                  <a:schemeClr val="tx1"/>
                </a:solidFill>
                <a:effectLst/>
                <a:latin typeface="Consolas" panose="020B0609020204030204" pitchFamily="49" charset="0"/>
              </a:rPr>
              <a:t>} else {</a:t>
            </a:r>
            <a:br>
              <a:rPr lang="en-US" dirty="0">
                <a:solidFill>
                  <a:schemeClr val="tx1"/>
                </a:solidFill>
              </a:rPr>
            </a:br>
            <a:r>
              <a:rPr lang="en-US" b="0" i="0" dirty="0">
                <a:solidFill>
                  <a:schemeClr val="tx1"/>
                </a:solidFill>
                <a:effectLst/>
                <a:latin typeface="Consolas" panose="020B0609020204030204" pitchFamily="49" charset="0"/>
              </a:rPr>
              <a:t>  echo "0 results";</a:t>
            </a:r>
            <a:br>
              <a:rPr lang="en-US" dirty="0">
                <a:solidFill>
                  <a:schemeClr val="tx1"/>
                </a:solidFill>
              </a:rPr>
            </a:br>
            <a:r>
              <a:rPr lang="en-US" b="0" i="0" dirty="0">
                <a:solidFill>
                  <a:schemeClr val="tx1"/>
                </a:solidFill>
                <a:effectLst/>
                <a:latin typeface="Consolas" panose="020B0609020204030204" pitchFamily="49" charset="0"/>
              </a:rPr>
              <a:t>}</a:t>
            </a:r>
            <a:r>
              <a:rPr lang="en-US" dirty="0">
                <a:solidFill>
                  <a:schemeClr val="tx1"/>
                </a:solidFill>
              </a:rPr>
              <a:t> </a:t>
            </a:r>
          </a:p>
          <a:p>
            <a:r>
              <a:rPr lang="en-US" dirty="0">
                <a:solidFill>
                  <a:schemeClr val="tx1"/>
                </a:solidFill>
              </a:rPr>
              <a:t>   </a:t>
            </a:r>
          </a:p>
        </p:txBody>
      </p:sp>
      <p:sp>
        <p:nvSpPr>
          <p:cNvPr id="8" name="TextBox 7">
            <a:extLst>
              <a:ext uri="{FF2B5EF4-FFF2-40B4-BE49-F238E27FC236}">
                <a16:creationId xmlns:a16="http://schemas.microsoft.com/office/drawing/2014/main" id="{C0A779CD-8573-7C30-EAEB-ADD47D4678F9}"/>
              </a:ext>
            </a:extLst>
          </p:cNvPr>
          <p:cNvSpPr txBox="1"/>
          <p:nvPr/>
        </p:nvSpPr>
        <p:spPr>
          <a:xfrm>
            <a:off x="1045029" y="1869157"/>
            <a:ext cx="1354412" cy="307777"/>
          </a:xfrm>
          <a:prstGeom prst="rect">
            <a:avLst/>
          </a:prstGeom>
          <a:noFill/>
        </p:spPr>
        <p:txBody>
          <a:bodyPr wrap="square" rtlCol="0">
            <a:spAutoFit/>
          </a:bodyPr>
          <a:lstStyle/>
          <a:p>
            <a:r>
              <a:rPr lang="en-US" dirty="0">
                <a:sym typeface="Wingdings" panose="05000000000000000000" pitchFamily="2" charset="2"/>
              </a:rPr>
              <a:t></a:t>
            </a:r>
            <a:r>
              <a:rPr lang="en-US" dirty="0"/>
              <a:t>Code PHP:</a:t>
            </a:r>
          </a:p>
        </p:txBody>
      </p:sp>
    </p:spTree>
    <p:extLst>
      <p:ext uri="{BB962C8B-B14F-4D97-AF65-F5344CB8AC3E}">
        <p14:creationId xmlns:p14="http://schemas.microsoft.com/office/powerpoint/2010/main" val="30215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459724" y="181219"/>
            <a:ext cx="84937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Times New Roman" panose="02020603050405020304" pitchFamily="18" charset="0"/>
                <a:cs typeface="Times New Roman" panose="02020603050405020304" pitchFamily="18" charset="0"/>
              </a:rPr>
              <a:t>4. </a:t>
            </a:r>
            <a:r>
              <a:rPr lang="en-US" sz="3200" dirty="0" err="1">
                <a:latin typeface="+mj-lt"/>
                <a:cs typeface="Times New Roman" panose="02020603050405020304" pitchFamily="18" charset="0"/>
              </a:rPr>
              <a:t>Giới</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thiệu</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về</a:t>
            </a:r>
            <a:r>
              <a:rPr lang="en-US" sz="3200" dirty="0">
                <a:latin typeface="+mj-lt"/>
                <a:cs typeface="Times New Roman" panose="02020603050405020304" pitchFamily="18" charset="0"/>
              </a:rPr>
              <a:t> MySQL</a:t>
            </a:r>
            <a:endParaRPr sz="3200" dirty="0">
              <a:latin typeface="+mj-lt"/>
              <a:cs typeface="Times New Roman" panose="02020603050405020304" pitchFamily="18" charset="0"/>
            </a:endParaRPr>
          </a:p>
        </p:txBody>
      </p:sp>
      <p:sp>
        <p:nvSpPr>
          <p:cNvPr id="2" name="TextBox 1">
            <a:extLst>
              <a:ext uri="{FF2B5EF4-FFF2-40B4-BE49-F238E27FC236}">
                <a16:creationId xmlns:a16="http://schemas.microsoft.com/office/drawing/2014/main" id="{9325E4A9-2D1E-3051-D1BE-5D5C70F07BC5}"/>
              </a:ext>
            </a:extLst>
          </p:cNvPr>
          <p:cNvSpPr txBox="1"/>
          <p:nvPr/>
        </p:nvSpPr>
        <p:spPr>
          <a:xfrm>
            <a:off x="803940" y="877651"/>
            <a:ext cx="3596180" cy="307777"/>
          </a:xfrm>
          <a:prstGeom prst="rect">
            <a:avLst/>
          </a:prstGeom>
          <a:noFill/>
        </p:spPr>
        <p:txBody>
          <a:bodyPr wrap="square" rtlCol="0">
            <a:spAutoFit/>
          </a:bodyPr>
          <a:lstStyle/>
          <a:p>
            <a:r>
              <a:rPr lang="en-US" b="1" dirty="0"/>
              <a:t>4.1 </a:t>
            </a:r>
            <a:r>
              <a:rPr lang="en-US" b="1" dirty="0" err="1"/>
              <a:t>Truy</a:t>
            </a:r>
            <a:r>
              <a:rPr lang="en-US" b="1" dirty="0"/>
              <a:t> </a:t>
            </a:r>
            <a:r>
              <a:rPr lang="en-US" b="1" dirty="0" err="1"/>
              <a:t>vấn</a:t>
            </a:r>
            <a:r>
              <a:rPr lang="en-US" b="1" dirty="0"/>
              <a:t> </a:t>
            </a:r>
            <a:r>
              <a:rPr lang="en-US" b="1" dirty="0" err="1"/>
              <a:t>dữ</a:t>
            </a:r>
            <a:r>
              <a:rPr lang="en-US" b="1" dirty="0"/>
              <a:t> </a:t>
            </a:r>
            <a:r>
              <a:rPr lang="en-US" b="1" dirty="0" err="1"/>
              <a:t>liệu</a:t>
            </a:r>
            <a:r>
              <a:rPr lang="en-US" b="1" dirty="0"/>
              <a:t> </a:t>
            </a:r>
            <a:r>
              <a:rPr lang="en-US" b="1" dirty="0" err="1"/>
              <a:t>với</a:t>
            </a:r>
            <a:r>
              <a:rPr lang="en-US" b="1" dirty="0"/>
              <a:t> </a:t>
            </a:r>
            <a:r>
              <a:rPr lang="en-US" b="1" dirty="0" err="1"/>
              <a:t>MySQLi</a:t>
            </a:r>
            <a:endParaRPr lang="en-US" b="1" dirty="0"/>
          </a:p>
        </p:txBody>
      </p:sp>
      <p:sp>
        <p:nvSpPr>
          <p:cNvPr id="4" name="TextBox 3">
            <a:extLst>
              <a:ext uri="{FF2B5EF4-FFF2-40B4-BE49-F238E27FC236}">
                <a16:creationId xmlns:a16="http://schemas.microsoft.com/office/drawing/2014/main" id="{5DFB11DC-9D06-C599-E01D-DB5ED856499A}"/>
              </a:ext>
            </a:extLst>
          </p:cNvPr>
          <p:cNvSpPr txBox="1"/>
          <p:nvPr/>
        </p:nvSpPr>
        <p:spPr>
          <a:xfrm>
            <a:off x="1045029" y="1309160"/>
            <a:ext cx="5197642" cy="523220"/>
          </a:xfrm>
          <a:prstGeom prst="rect">
            <a:avLst/>
          </a:prstGeom>
          <a:noFill/>
        </p:spPr>
        <p:txBody>
          <a:bodyPr wrap="square" rtlCol="0">
            <a:spAutoFit/>
          </a:bodyPr>
          <a:lstStyle/>
          <a:p>
            <a:r>
              <a:rPr lang="en-US" dirty="0">
                <a:sym typeface="Wingdings" panose="05000000000000000000" pitchFamily="2" charset="2"/>
              </a:rPr>
              <a:t></a:t>
            </a:r>
            <a:r>
              <a:rPr lang="en-US" dirty="0" err="1"/>
              <a:t>Cú</a:t>
            </a:r>
            <a:r>
              <a:rPr lang="en-US" dirty="0"/>
              <a:t> </a:t>
            </a:r>
            <a:r>
              <a:rPr lang="en-US" dirty="0" err="1"/>
              <a:t>pháp</a:t>
            </a:r>
            <a:r>
              <a:rPr lang="en-US" dirty="0"/>
              <a:t> SQL:</a:t>
            </a:r>
          </a:p>
          <a:p>
            <a:r>
              <a:rPr lang="en-US" b="0" i="0" dirty="0">
                <a:solidFill>
                  <a:srgbClr val="000000"/>
                </a:solidFill>
                <a:effectLst/>
                <a:latin typeface="Consolas" panose="020B0609020204030204" pitchFamily="49" charset="0"/>
              </a:rPr>
              <a:t>  SELECT </a:t>
            </a:r>
            <a:r>
              <a:rPr lang="en-US" b="0" i="0" dirty="0" err="1">
                <a:solidFill>
                  <a:srgbClr val="000000"/>
                </a:solidFill>
                <a:effectLst/>
                <a:latin typeface="Consolas" panose="020B0609020204030204" pitchFamily="49" charset="0"/>
              </a:rPr>
              <a:t>column_name</a:t>
            </a:r>
            <a:r>
              <a:rPr lang="en-US" b="0" i="0" dirty="0">
                <a:solidFill>
                  <a:srgbClr val="000000"/>
                </a:solidFill>
                <a:effectLst/>
                <a:latin typeface="Consolas" panose="020B0609020204030204" pitchFamily="49" charset="0"/>
              </a:rPr>
              <a:t>(s) FROM </a:t>
            </a:r>
            <a:r>
              <a:rPr lang="en-US" b="0" i="0" dirty="0" err="1">
                <a:solidFill>
                  <a:srgbClr val="000000"/>
                </a:solidFill>
                <a:effectLst/>
                <a:latin typeface="Consolas" panose="020B0609020204030204" pitchFamily="49" charset="0"/>
              </a:rPr>
              <a:t>table_name</a:t>
            </a:r>
            <a:endParaRPr lang="en-US" b="0" i="0" dirty="0">
              <a:solidFill>
                <a:srgbClr val="000000"/>
              </a:solidFill>
              <a:effectLst/>
              <a:latin typeface="Consolas" panose="020B0609020204030204" pitchFamily="49" charset="0"/>
            </a:endParaRPr>
          </a:p>
        </p:txBody>
      </p:sp>
      <p:sp>
        <p:nvSpPr>
          <p:cNvPr id="5" name="TextBox 4">
            <a:extLst>
              <a:ext uri="{FF2B5EF4-FFF2-40B4-BE49-F238E27FC236}">
                <a16:creationId xmlns:a16="http://schemas.microsoft.com/office/drawing/2014/main" id="{8747E686-65F4-E17F-FFEE-8148EC6FAFEA}"/>
              </a:ext>
            </a:extLst>
          </p:cNvPr>
          <p:cNvSpPr txBox="1"/>
          <p:nvPr/>
        </p:nvSpPr>
        <p:spPr>
          <a:xfrm>
            <a:off x="1203158" y="2213712"/>
            <a:ext cx="5775158" cy="2677656"/>
          </a:xfrm>
          <a:prstGeom prst="rect">
            <a:avLst/>
          </a:prstGeom>
          <a:noFill/>
          <a:ln w="3175">
            <a:solidFill>
              <a:schemeClr val="tx1"/>
            </a:solidFill>
            <a:prstDash val="lgDash"/>
          </a:ln>
        </p:spPr>
        <p:txBody>
          <a:bodyPr wrap="square" rtlCol="0">
            <a:spAutoFit/>
          </a:bodyPr>
          <a:lstStyle/>
          <a:p>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sql</a:t>
            </a:r>
            <a:r>
              <a:rPr lang="en-US" b="0" i="0" dirty="0">
                <a:solidFill>
                  <a:srgbClr val="000000"/>
                </a:solidFill>
                <a:effectLst/>
                <a:latin typeface="Consolas" panose="020B0609020204030204" pitchFamily="49" charset="0"/>
              </a:rPr>
              <a:t> = </a:t>
            </a:r>
            <a:r>
              <a:rPr lang="en-US" b="0" i="0" dirty="0">
                <a:solidFill>
                  <a:srgbClr val="A52A2A"/>
                </a:solidFill>
                <a:effectLst/>
                <a:latin typeface="Consolas" panose="020B0609020204030204" pitchFamily="49" charset="0"/>
              </a:rPr>
              <a:t>"SELECT id, </a:t>
            </a:r>
            <a:r>
              <a:rPr lang="en-US" b="0" i="0" dirty="0" err="1">
                <a:solidFill>
                  <a:srgbClr val="A52A2A"/>
                </a:solidFill>
                <a:effectLst/>
                <a:latin typeface="Consolas" panose="020B0609020204030204" pitchFamily="49" charset="0"/>
              </a:rPr>
              <a:t>firstname</a:t>
            </a:r>
            <a:r>
              <a:rPr lang="en-US" b="0" i="0" dirty="0">
                <a:solidFill>
                  <a:srgbClr val="A52A2A"/>
                </a:solidFill>
                <a:effectLst/>
                <a:latin typeface="Consolas" panose="020B0609020204030204" pitchFamily="49" charset="0"/>
              </a:rPr>
              <a:t>, </a:t>
            </a:r>
            <a:r>
              <a:rPr lang="en-US" b="0" i="0" dirty="0" err="1">
                <a:solidFill>
                  <a:srgbClr val="A52A2A"/>
                </a:solidFill>
                <a:effectLst/>
                <a:latin typeface="Consolas" panose="020B0609020204030204" pitchFamily="49" charset="0"/>
              </a:rPr>
              <a:t>lastname</a:t>
            </a:r>
            <a:r>
              <a:rPr lang="en-US" b="0" i="0" dirty="0">
                <a:solidFill>
                  <a:srgbClr val="A52A2A"/>
                </a:solidFill>
                <a:effectLst/>
                <a:latin typeface="Consolas" panose="020B0609020204030204" pitchFamily="49" charset="0"/>
              </a:rPr>
              <a:t> FROM </a:t>
            </a:r>
            <a:r>
              <a:rPr lang="en-US" b="0" i="0" dirty="0" err="1">
                <a:solidFill>
                  <a:srgbClr val="A52A2A"/>
                </a:solidFill>
                <a:effectLst/>
                <a:latin typeface="Consolas" panose="020B0609020204030204" pitchFamily="49" charset="0"/>
              </a:rPr>
              <a:t>MyGuests</a:t>
            </a:r>
            <a:r>
              <a:rPr lang="en-US" b="0" i="0" dirty="0">
                <a:solidFill>
                  <a:srgbClr val="A52A2A"/>
                </a:solidFill>
                <a:effectLst/>
                <a:latin typeface="Consolas" panose="020B0609020204030204" pitchFamily="49" charset="0"/>
              </a:rPr>
              <a:t>"</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$result = $conn-&gt;query($</a:t>
            </a:r>
            <a:r>
              <a:rPr lang="en-US" b="0" i="0" dirty="0" err="1">
                <a:solidFill>
                  <a:srgbClr val="000000"/>
                </a:solidFill>
                <a:effectLst/>
                <a:latin typeface="Consolas" panose="020B0609020204030204" pitchFamily="49" charset="0"/>
              </a:rPr>
              <a:t>sql</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CD"/>
                </a:solidFill>
                <a:effectLst/>
                <a:latin typeface="Consolas" panose="020B0609020204030204" pitchFamily="49" charset="0"/>
              </a:rPr>
              <a:t>if</a:t>
            </a:r>
            <a:r>
              <a:rPr lang="en-US" b="0" i="0" dirty="0">
                <a:solidFill>
                  <a:srgbClr val="000000"/>
                </a:solidFill>
                <a:effectLst/>
                <a:latin typeface="Consolas" panose="020B0609020204030204" pitchFamily="49" charset="0"/>
              </a:rPr>
              <a:t> ($result-&gt;</a:t>
            </a:r>
            <a:r>
              <a:rPr lang="en-US" b="0" i="0" dirty="0" err="1">
                <a:solidFill>
                  <a:srgbClr val="000000"/>
                </a:solidFill>
                <a:effectLst/>
                <a:latin typeface="Consolas" panose="020B0609020204030204" pitchFamily="49" charset="0"/>
              </a:rPr>
              <a:t>num_rows</a:t>
            </a:r>
            <a:r>
              <a:rPr lang="en-US" b="0" i="0" dirty="0">
                <a:solidFill>
                  <a:srgbClr val="000000"/>
                </a:solidFill>
                <a:effectLst/>
                <a:latin typeface="Consolas" panose="020B0609020204030204" pitchFamily="49" charset="0"/>
              </a:rPr>
              <a:t> &gt; </a:t>
            </a:r>
            <a:r>
              <a:rPr lang="en-US" b="0" i="0" dirty="0">
                <a:solidFill>
                  <a:srgbClr val="FF0000"/>
                </a:solidFill>
                <a:effectLst/>
                <a:latin typeface="Consolas" panose="020B0609020204030204" pitchFamily="49" charset="0"/>
              </a:rPr>
              <a:t>0</a:t>
            </a:r>
            <a:r>
              <a:rPr lang="en-US" b="0" i="0" dirty="0">
                <a:solidFill>
                  <a:srgbClr val="000000"/>
                </a:solidFill>
                <a:effectLst/>
                <a:latin typeface="Consolas" panose="020B0609020204030204" pitchFamily="49" charset="0"/>
              </a:rPr>
              <a:t>) {</a:t>
            </a:r>
            <a:br>
              <a:rPr lang="en-US" dirty="0"/>
            </a:br>
            <a:r>
              <a:rPr lang="en-US" b="0" i="0" dirty="0">
                <a:solidFill>
                  <a:srgbClr val="000000"/>
                </a:solidFill>
                <a:effectLst/>
                <a:latin typeface="Consolas" panose="020B0609020204030204" pitchFamily="49" charset="0"/>
              </a:rPr>
              <a:t>  </a:t>
            </a:r>
            <a:r>
              <a:rPr lang="en-US" b="0" i="0" dirty="0">
                <a:solidFill>
                  <a:srgbClr val="008000"/>
                </a:solidFill>
                <a:effectLst/>
                <a:latin typeface="Consolas" panose="020B0609020204030204" pitchFamily="49" charset="0"/>
              </a:rPr>
              <a:t>// output data of each row</a:t>
            </a:r>
            <a:br>
              <a:rPr lang="en-US" b="0" i="0" dirty="0">
                <a:solidFill>
                  <a:srgbClr val="008000"/>
                </a:solidFill>
                <a:effectLst/>
                <a:latin typeface="Consolas" panose="020B0609020204030204" pitchFamily="49" charset="0"/>
              </a:rPr>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while</a:t>
            </a:r>
            <a:r>
              <a:rPr lang="en-US" b="0" i="0" dirty="0">
                <a:solidFill>
                  <a:srgbClr val="000000"/>
                </a:solidFill>
                <a:effectLst/>
                <a:latin typeface="Consolas" panose="020B0609020204030204" pitchFamily="49" charset="0"/>
              </a:rPr>
              <a:t>($row = $result-&gt;</a:t>
            </a:r>
            <a:r>
              <a:rPr lang="en-US" b="0" i="0" dirty="0" err="1">
                <a:solidFill>
                  <a:srgbClr val="000000"/>
                </a:solidFill>
                <a:effectLst/>
                <a:latin typeface="Consolas" panose="020B0609020204030204" pitchFamily="49" charset="0"/>
              </a:rPr>
              <a:t>fetch_assoc</a:t>
            </a:r>
            <a:r>
              <a:rPr lang="en-US" b="0" i="0" dirty="0">
                <a:solidFill>
                  <a:srgbClr val="000000"/>
                </a:solidFill>
                <a:effectLst/>
                <a:latin typeface="Consolas" panose="020B0609020204030204" pitchFamily="49" charset="0"/>
              </a:rPr>
              <a:t>()) {</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echo</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"id: "</a:t>
            </a:r>
            <a:r>
              <a:rPr lang="en-US" b="0" i="0" dirty="0">
                <a:solidFill>
                  <a:srgbClr val="000000"/>
                </a:solidFill>
                <a:effectLst/>
                <a:latin typeface="Consolas" panose="020B0609020204030204" pitchFamily="49" charset="0"/>
              </a:rPr>
              <a:t> . $row[</a:t>
            </a:r>
            <a:r>
              <a:rPr lang="en-US" b="0" i="0" dirty="0">
                <a:solidFill>
                  <a:srgbClr val="A52A2A"/>
                </a:solidFill>
                <a:effectLst/>
                <a:latin typeface="Consolas" panose="020B0609020204030204" pitchFamily="49" charset="0"/>
              </a:rPr>
              <a:t>"id"</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 - Name: "</a:t>
            </a:r>
            <a:r>
              <a:rPr lang="en-US" b="0" i="0" dirty="0">
                <a:solidFill>
                  <a:srgbClr val="000000"/>
                </a:solidFill>
                <a:effectLst/>
                <a:latin typeface="Consolas" panose="020B0609020204030204" pitchFamily="49" charset="0"/>
              </a:rPr>
              <a:t> . $row[</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firstname</a:t>
            </a:r>
            <a:r>
              <a:rPr lang="en-US" b="0" i="0" dirty="0">
                <a:solidFill>
                  <a:srgbClr val="A52A2A"/>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 "</a:t>
            </a:r>
            <a:r>
              <a:rPr lang="en-US" b="0" i="0" dirty="0">
                <a:solidFill>
                  <a:srgbClr val="000000"/>
                </a:solidFill>
                <a:effectLst/>
                <a:latin typeface="Consolas" panose="020B0609020204030204" pitchFamily="49" charset="0"/>
              </a:rPr>
              <a:t> . $row[</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lastname</a:t>
            </a:r>
            <a:r>
              <a:rPr lang="en-US" b="0" i="0" dirty="0">
                <a:solidFill>
                  <a:srgbClr val="A52A2A"/>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br</a:t>
            </a:r>
            <a:r>
              <a:rPr lang="en-US" b="0" i="0" dirty="0">
                <a:solidFill>
                  <a:srgbClr val="A52A2A"/>
                </a:solidFill>
                <a:effectLst/>
                <a:latin typeface="Consolas" panose="020B0609020204030204" pitchFamily="49" charset="0"/>
              </a:rPr>
              <a:t>&gt;"</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else</a:t>
            </a:r>
            <a:r>
              <a:rPr lang="en-US" b="0" i="0" dirty="0">
                <a:solidFill>
                  <a:srgbClr val="000000"/>
                </a:solidFill>
                <a:effectLst/>
                <a:latin typeface="Consolas" panose="020B0609020204030204" pitchFamily="49" charset="0"/>
              </a:rPr>
              <a:t> {</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echo</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"0 results"</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a:t>
            </a:r>
            <a:r>
              <a:rPr lang="en-US" dirty="0"/>
              <a:t> </a:t>
            </a:r>
          </a:p>
        </p:txBody>
      </p:sp>
      <p:sp>
        <p:nvSpPr>
          <p:cNvPr id="8" name="TextBox 7">
            <a:extLst>
              <a:ext uri="{FF2B5EF4-FFF2-40B4-BE49-F238E27FC236}">
                <a16:creationId xmlns:a16="http://schemas.microsoft.com/office/drawing/2014/main" id="{C0A779CD-8573-7C30-EAEB-ADD47D4678F9}"/>
              </a:ext>
            </a:extLst>
          </p:cNvPr>
          <p:cNvSpPr txBox="1"/>
          <p:nvPr/>
        </p:nvSpPr>
        <p:spPr>
          <a:xfrm>
            <a:off x="1045029" y="1869157"/>
            <a:ext cx="1354412" cy="307777"/>
          </a:xfrm>
          <a:prstGeom prst="rect">
            <a:avLst/>
          </a:prstGeom>
          <a:noFill/>
        </p:spPr>
        <p:txBody>
          <a:bodyPr wrap="square" rtlCol="0">
            <a:spAutoFit/>
          </a:bodyPr>
          <a:lstStyle/>
          <a:p>
            <a:r>
              <a:rPr lang="en-US" dirty="0">
                <a:sym typeface="Wingdings" panose="05000000000000000000" pitchFamily="2" charset="2"/>
              </a:rPr>
              <a:t></a:t>
            </a:r>
            <a:r>
              <a:rPr lang="en-US" dirty="0"/>
              <a:t>Code PHP:</a:t>
            </a:r>
          </a:p>
        </p:txBody>
      </p:sp>
    </p:spTree>
    <p:extLst>
      <p:ext uri="{BB962C8B-B14F-4D97-AF65-F5344CB8AC3E}">
        <p14:creationId xmlns:p14="http://schemas.microsoft.com/office/powerpoint/2010/main" val="456739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459724" y="181219"/>
            <a:ext cx="84937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Times New Roman" panose="02020603050405020304" pitchFamily="18" charset="0"/>
                <a:cs typeface="Times New Roman" panose="02020603050405020304" pitchFamily="18" charset="0"/>
              </a:rPr>
              <a:t>4. </a:t>
            </a:r>
            <a:r>
              <a:rPr lang="en-US" sz="3200" dirty="0" err="1">
                <a:latin typeface="+mj-lt"/>
                <a:cs typeface="Times New Roman" panose="02020603050405020304" pitchFamily="18" charset="0"/>
              </a:rPr>
              <a:t>Giới</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thiệu</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về</a:t>
            </a:r>
            <a:r>
              <a:rPr lang="en-US" sz="3200" dirty="0">
                <a:latin typeface="+mj-lt"/>
                <a:cs typeface="Times New Roman" panose="02020603050405020304" pitchFamily="18" charset="0"/>
              </a:rPr>
              <a:t> MySQL</a:t>
            </a:r>
            <a:endParaRPr sz="3200" dirty="0">
              <a:latin typeface="+mj-lt"/>
              <a:cs typeface="Times New Roman" panose="02020603050405020304" pitchFamily="18" charset="0"/>
            </a:endParaRPr>
          </a:p>
        </p:txBody>
      </p:sp>
      <p:sp>
        <p:nvSpPr>
          <p:cNvPr id="2" name="TextBox 1">
            <a:extLst>
              <a:ext uri="{FF2B5EF4-FFF2-40B4-BE49-F238E27FC236}">
                <a16:creationId xmlns:a16="http://schemas.microsoft.com/office/drawing/2014/main" id="{9325E4A9-2D1E-3051-D1BE-5D5C70F07BC5}"/>
              </a:ext>
            </a:extLst>
          </p:cNvPr>
          <p:cNvSpPr txBox="1"/>
          <p:nvPr/>
        </p:nvSpPr>
        <p:spPr>
          <a:xfrm>
            <a:off x="803940" y="877651"/>
            <a:ext cx="3596180" cy="307777"/>
          </a:xfrm>
          <a:prstGeom prst="rect">
            <a:avLst/>
          </a:prstGeom>
          <a:noFill/>
        </p:spPr>
        <p:txBody>
          <a:bodyPr wrap="square" rtlCol="0">
            <a:spAutoFit/>
          </a:bodyPr>
          <a:lstStyle/>
          <a:p>
            <a:r>
              <a:rPr lang="en-US" b="1" dirty="0"/>
              <a:t>4.1 </a:t>
            </a:r>
            <a:r>
              <a:rPr lang="en-US" b="1" dirty="0" err="1"/>
              <a:t>Chèn</a:t>
            </a:r>
            <a:r>
              <a:rPr lang="en-US" b="1" dirty="0"/>
              <a:t> </a:t>
            </a:r>
            <a:r>
              <a:rPr lang="en-US" b="1" dirty="0" err="1"/>
              <a:t>dữ</a:t>
            </a:r>
            <a:r>
              <a:rPr lang="en-US" b="1" dirty="0"/>
              <a:t> </a:t>
            </a:r>
            <a:r>
              <a:rPr lang="en-US" b="1" dirty="0" err="1"/>
              <a:t>liệu</a:t>
            </a:r>
            <a:r>
              <a:rPr lang="en-US" b="1" dirty="0"/>
              <a:t> </a:t>
            </a:r>
            <a:r>
              <a:rPr lang="en-US" b="1" dirty="0" err="1"/>
              <a:t>vào</a:t>
            </a:r>
            <a:r>
              <a:rPr lang="en-US" b="1" dirty="0"/>
              <a:t> CSDL MySQL</a:t>
            </a:r>
          </a:p>
        </p:txBody>
      </p:sp>
      <p:sp>
        <p:nvSpPr>
          <p:cNvPr id="4" name="TextBox 3">
            <a:extLst>
              <a:ext uri="{FF2B5EF4-FFF2-40B4-BE49-F238E27FC236}">
                <a16:creationId xmlns:a16="http://schemas.microsoft.com/office/drawing/2014/main" id="{5DFB11DC-9D06-C599-E01D-DB5ED856499A}"/>
              </a:ext>
            </a:extLst>
          </p:cNvPr>
          <p:cNvSpPr txBox="1"/>
          <p:nvPr/>
        </p:nvSpPr>
        <p:spPr>
          <a:xfrm>
            <a:off x="859399" y="1185428"/>
            <a:ext cx="6359548" cy="307777"/>
          </a:xfrm>
          <a:prstGeom prst="rect">
            <a:avLst/>
          </a:prstGeom>
          <a:noFill/>
        </p:spPr>
        <p:txBody>
          <a:bodyPr wrap="square" rtlCol="0">
            <a:spAutoFit/>
          </a:bodyPr>
          <a:lstStyle/>
          <a:p>
            <a:r>
              <a:rPr lang="en-US" dirty="0">
                <a:sym typeface="Wingdings" panose="05000000000000000000" pitchFamily="2" charset="2"/>
              </a:rPr>
              <a:t></a:t>
            </a:r>
            <a:r>
              <a:rPr lang="en-US" dirty="0" err="1"/>
              <a:t>Cú</a:t>
            </a:r>
            <a:r>
              <a:rPr lang="en-US" dirty="0"/>
              <a:t> </a:t>
            </a:r>
            <a:r>
              <a:rPr lang="en-US" dirty="0" err="1"/>
              <a:t>pháp</a:t>
            </a:r>
            <a:r>
              <a:rPr lang="en-US" dirty="0"/>
              <a:t> SQL:</a:t>
            </a:r>
          </a:p>
        </p:txBody>
      </p:sp>
      <p:sp>
        <p:nvSpPr>
          <p:cNvPr id="8" name="TextBox 7">
            <a:extLst>
              <a:ext uri="{FF2B5EF4-FFF2-40B4-BE49-F238E27FC236}">
                <a16:creationId xmlns:a16="http://schemas.microsoft.com/office/drawing/2014/main" id="{C0A779CD-8573-7C30-EAEB-ADD47D4678F9}"/>
              </a:ext>
            </a:extLst>
          </p:cNvPr>
          <p:cNvSpPr txBox="1"/>
          <p:nvPr/>
        </p:nvSpPr>
        <p:spPr>
          <a:xfrm>
            <a:off x="859399" y="1924092"/>
            <a:ext cx="1354412" cy="307777"/>
          </a:xfrm>
          <a:prstGeom prst="rect">
            <a:avLst/>
          </a:prstGeom>
          <a:noFill/>
        </p:spPr>
        <p:txBody>
          <a:bodyPr wrap="square" rtlCol="0">
            <a:spAutoFit/>
          </a:bodyPr>
          <a:lstStyle/>
          <a:p>
            <a:r>
              <a:rPr lang="en-US" dirty="0">
                <a:sym typeface="Wingdings" panose="05000000000000000000" pitchFamily="2" charset="2"/>
              </a:rPr>
              <a:t></a:t>
            </a:r>
            <a:r>
              <a:rPr lang="en-US" dirty="0"/>
              <a:t>Code PHP:</a:t>
            </a:r>
          </a:p>
        </p:txBody>
      </p:sp>
      <p:sp>
        <p:nvSpPr>
          <p:cNvPr id="3" name="TextBox 2">
            <a:extLst>
              <a:ext uri="{FF2B5EF4-FFF2-40B4-BE49-F238E27FC236}">
                <a16:creationId xmlns:a16="http://schemas.microsoft.com/office/drawing/2014/main" id="{A1927A39-75CB-F1B5-B8BD-8AF7D0FCB86B}"/>
              </a:ext>
            </a:extLst>
          </p:cNvPr>
          <p:cNvSpPr txBox="1"/>
          <p:nvPr/>
        </p:nvSpPr>
        <p:spPr>
          <a:xfrm>
            <a:off x="1038153" y="2231869"/>
            <a:ext cx="6002039" cy="1815882"/>
          </a:xfrm>
          <a:prstGeom prst="rect">
            <a:avLst/>
          </a:prstGeom>
          <a:noFill/>
          <a:ln w="3175">
            <a:solidFill>
              <a:schemeClr val="tx1"/>
            </a:solidFill>
            <a:prstDash val="lgDash"/>
          </a:ln>
        </p:spPr>
        <p:txBody>
          <a:bodyPr wrap="square" rtlCol="0">
            <a:spAutoFit/>
          </a:bodyPr>
          <a:lstStyle/>
          <a:p>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sql</a:t>
            </a:r>
            <a:r>
              <a:rPr lang="en-US" b="0" i="0" dirty="0">
                <a:solidFill>
                  <a:srgbClr val="000000"/>
                </a:solidFill>
                <a:effectLst/>
                <a:latin typeface="Consolas" panose="020B0609020204030204" pitchFamily="49" charset="0"/>
              </a:rPr>
              <a:t> = </a:t>
            </a:r>
            <a:r>
              <a:rPr lang="en-US" b="0" i="0" dirty="0">
                <a:solidFill>
                  <a:srgbClr val="A52A2A"/>
                </a:solidFill>
                <a:effectLst/>
                <a:latin typeface="Consolas" panose="020B0609020204030204" pitchFamily="49" charset="0"/>
              </a:rPr>
              <a:t>"INSERT INTO </a:t>
            </a:r>
            <a:r>
              <a:rPr lang="en-US" b="0" i="0" dirty="0" err="1">
                <a:solidFill>
                  <a:srgbClr val="A52A2A"/>
                </a:solidFill>
                <a:effectLst/>
                <a:latin typeface="Consolas" panose="020B0609020204030204" pitchFamily="49" charset="0"/>
              </a:rPr>
              <a:t>MyGuests</a:t>
            </a:r>
            <a:r>
              <a:rPr lang="en-US" b="0" i="0" dirty="0">
                <a:solidFill>
                  <a:srgbClr val="A52A2A"/>
                </a:solidFill>
                <a:effectLst/>
                <a:latin typeface="Consolas" panose="020B0609020204030204" pitchFamily="49" charset="0"/>
              </a:rPr>
              <a:t> (</a:t>
            </a:r>
            <a:r>
              <a:rPr lang="en-US" b="0" i="0" dirty="0" err="1">
                <a:solidFill>
                  <a:srgbClr val="A52A2A"/>
                </a:solidFill>
                <a:effectLst/>
                <a:latin typeface="Consolas" panose="020B0609020204030204" pitchFamily="49" charset="0"/>
              </a:rPr>
              <a:t>firstname</a:t>
            </a:r>
            <a:r>
              <a:rPr lang="en-US" b="0" i="0" dirty="0">
                <a:solidFill>
                  <a:srgbClr val="A52A2A"/>
                </a:solidFill>
                <a:effectLst/>
                <a:latin typeface="Consolas" panose="020B0609020204030204" pitchFamily="49" charset="0"/>
              </a:rPr>
              <a:t>, </a:t>
            </a:r>
            <a:r>
              <a:rPr lang="en-US" b="0" i="0" dirty="0" err="1">
                <a:solidFill>
                  <a:srgbClr val="A52A2A"/>
                </a:solidFill>
                <a:effectLst/>
                <a:latin typeface="Consolas" panose="020B0609020204030204" pitchFamily="49" charset="0"/>
              </a:rPr>
              <a:t>lastname</a:t>
            </a:r>
            <a:r>
              <a:rPr lang="en-US" b="0" i="0" dirty="0">
                <a:solidFill>
                  <a:srgbClr val="A52A2A"/>
                </a:solidFill>
                <a:effectLst/>
                <a:latin typeface="Consolas" panose="020B0609020204030204" pitchFamily="49" charset="0"/>
              </a:rPr>
              <a:t>, email)</a:t>
            </a:r>
            <a:br>
              <a:rPr lang="en-US" b="0" i="0" dirty="0">
                <a:solidFill>
                  <a:srgbClr val="A52A2A"/>
                </a:solidFill>
                <a:effectLst/>
                <a:latin typeface="Consolas" panose="020B0609020204030204" pitchFamily="49" charset="0"/>
              </a:rPr>
            </a:br>
            <a:r>
              <a:rPr lang="en-US" b="0" i="0" dirty="0">
                <a:solidFill>
                  <a:srgbClr val="A52A2A"/>
                </a:solidFill>
                <a:effectLst/>
                <a:latin typeface="Consolas" panose="020B0609020204030204" pitchFamily="49" charset="0"/>
              </a:rPr>
              <a:t>VALUES ('John', 'Doe', 'john@example.com')"</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CD"/>
                </a:solidFill>
                <a:effectLst/>
                <a:latin typeface="Consolas" panose="020B0609020204030204" pitchFamily="49" charset="0"/>
              </a:rPr>
              <a:t>if</a:t>
            </a:r>
            <a:r>
              <a:rPr lang="en-US" b="0" i="0" dirty="0">
                <a:solidFill>
                  <a:srgbClr val="000000"/>
                </a:solidFill>
                <a:effectLst/>
                <a:latin typeface="Consolas" panose="020B0609020204030204" pitchFamily="49" charset="0"/>
              </a:rPr>
              <a:t> ($conn-&gt;query($</a:t>
            </a:r>
            <a:r>
              <a:rPr lang="en-US" b="0" i="0" dirty="0" err="1">
                <a:solidFill>
                  <a:srgbClr val="000000"/>
                </a:solidFill>
                <a:effectLst/>
                <a:latin typeface="Consolas" panose="020B0609020204030204" pitchFamily="49" charset="0"/>
              </a:rPr>
              <a:t>sql</a:t>
            </a:r>
            <a:r>
              <a:rPr lang="en-US" b="0" i="0" dirty="0">
                <a:solidFill>
                  <a:srgbClr val="000000"/>
                </a:solidFill>
                <a:effectLst/>
                <a:latin typeface="Consolas" panose="020B0609020204030204" pitchFamily="49" charset="0"/>
              </a:rPr>
              <a:t>) === TRUE) {</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echo</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"New record created successfully"</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else</a:t>
            </a:r>
            <a:r>
              <a:rPr lang="en-US" b="0" i="0" dirty="0">
                <a:solidFill>
                  <a:srgbClr val="000000"/>
                </a:solidFill>
                <a:effectLst/>
                <a:latin typeface="Consolas" panose="020B0609020204030204" pitchFamily="49" charset="0"/>
              </a:rPr>
              <a:t> {</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echo</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"Error: "</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sql</a:t>
            </a:r>
            <a:r>
              <a:rPr lang="en-US" b="0" i="0" dirty="0">
                <a:solidFill>
                  <a:srgbClr val="000000"/>
                </a:solidFill>
                <a:effectLst/>
                <a:latin typeface="Consolas" panose="020B0609020204030204" pitchFamily="49" charset="0"/>
              </a:rPr>
              <a:t> . </a:t>
            </a:r>
            <a:r>
              <a:rPr lang="en-US" b="0" i="0" dirty="0">
                <a:solidFill>
                  <a:srgbClr val="A52A2A"/>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br</a:t>
            </a:r>
            <a:r>
              <a:rPr lang="en-US" b="0" i="0" dirty="0">
                <a:solidFill>
                  <a:srgbClr val="A52A2A"/>
                </a:solidFill>
                <a:effectLst/>
                <a:latin typeface="Consolas" panose="020B0609020204030204" pitchFamily="49" charset="0"/>
              </a:rPr>
              <a:t>&gt;"</a:t>
            </a:r>
            <a:r>
              <a:rPr lang="en-US" b="0" i="0" dirty="0">
                <a:solidFill>
                  <a:srgbClr val="000000"/>
                </a:solidFill>
                <a:effectLst/>
                <a:latin typeface="Consolas" panose="020B0609020204030204" pitchFamily="49" charset="0"/>
              </a:rPr>
              <a:t> . $conn-&gt;error;</a:t>
            </a:r>
            <a:br>
              <a:rPr lang="en-US" dirty="0"/>
            </a:br>
            <a:r>
              <a:rPr lang="en-US" b="0" i="0" dirty="0">
                <a:solidFill>
                  <a:srgbClr val="000000"/>
                </a:solidFill>
                <a:effectLst/>
                <a:latin typeface="Consolas" panose="020B0609020204030204" pitchFamily="49" charset="0"/>
              </a:rPr>
              <a:t>}</a:t>
            </a:r>
            <a:endParaRPr lang="en-US" dirty="0"/>
          </a:p>
        </p:txBody>
      </p:sp>
      <p:sp>
        <p:nvSpPr>
          <p:cNvPr id="6" name="TextBox 5">
            <a:extLst>
              <a:ext uri="{FF2B5EF4-FFF2-40B4-BE49-F238E27FC236}">
                <a16:creationId xmlns:a16="http://schemas.microsoft.com/office/drawing/2014/main" id="{F80D6CE5-AE8E-307D-B1EC-A2757455297D}"/>
              </a:ext>
            </a:extLst>
          </p:cNvPr>
          <p:cNvSpPr txBox="1"/>
          <p:nvPr/>
        </p:nvSpPr>
        <p:spPr>
          <a:xfrm>
            <a:off x="1038153" y="1431028"/>
            <a:ext cx="5452024" cy="738664"/>
          </a:xfrm>
          <a:prstGeom prst="rect">
            <a:avLst/>
          </a:prstGeom>
          <a:noFill/>
        </p:spPr>
        <p:txBody>
          <a:bodyPr wrap="square" rtlCol="0">
            <a:spAutoFit/>
          </a:bodyPr>
          <a:lstStyle/>
          <a:p>
            <a:r>
              <a:rPr lang="en-US" b="0" i="0" dirty="0">
                <a:solidFill>
                  <a:srgbClr val="000000"/>
                </a:solidFill>
                <a:effectLst/>
                <a:latin typeface="Consolas" panose="020B0609020204030204" pitchFamily="49" charset="0"/>
              </a:rPr>
              <a:t>INSERT INTO </a:t>
            </a:r>
            <a:r>
              <a:rPr lang="en-US" b="0" i="0" dirty="0" err="1">
                <a:solidFill>
                  <a:srgbClr val="000000"/>
                </a:solidFill>
                <a:effectLst/>
                <a:latin typeface="Consolas" panose="020B0609020204030204" pitchFamily="49" charset="0"/>
              </a:rPr>
              <a:t>table_name</a:t>
            </a:r>
            <a:r>
              <a:rPr lang="en-US" b="0" i="0" dirty="0">
                <a:solidFill>
                  <a:srgbClr val="000000"/>
                </a:solidFill>
                <a:effectLst/>
                <a:latin typeface="Consolas" panose="020B0609020204030204" pitchFamily="49" charset="0"/>
              </a:rPr>
              <a:t> (column1, column2,column3,...)</a:t>
            </a:r>
            <a:br>
              <a:rPr lang="en-US" dirty="0"/>
            </a:br>
            <a:r>
              <a:rPr lang="en-US" b="0" i="0" dirty="0">
                <a:solidFill>
                  <a:srgbClr val="000000"/>
                </a:solidFill>
                <a:effectLst/>
                <a:latin typeface="Consolas" panose="020B0609020204030204" pitchFamily="49" charset="0"/>
              </a:rPr>
              <a:t>VALUES (value1, value2, value3,...)</a:t>
            </a:r>
          </a:p>
          <a:p>
            <a:endParaRPr lang="en-US" dirty="0"/>
          </a:p>
        </p:txBody>
      </p:sp>
    </p:spTree>
    <p:extLst>
      <p:ext uri="{BB962C8B-B14F-4D97-AF65-F5344CB8AC3E}">
        <p14:creationId xmlns:p14="http://schemas.microsoft.com/office/powerpoint/2010/main" val="3714898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459724" y="181219"/>
            <a:ext cx="84937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Times New Roman" panose="02020603050405020304" pitchFamily="18" charset="0"/>
                <a:cs typeface="Times New Roman" panose="02020603050405020304" pitchFamily="18" charset="0"/>
              </a:rPr>
              <a:t>4. </a:t>
            </a:r>
            <a:r>
              <a:rPr lang="en-US" sz="3200" dirty="0" err="1">
                <a:latin typeface="+mj-lt"/>
                <a:cs typeface="Times New Roman" panose="02020603050405020304" pitchFamily="18" charset="0"/>
              </a:rPr>
              <a:t>Giới</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thiệu</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về</a:t>
            </a:r>
            <a:r>
              <a:rPr lang="en-US" sz="3200" dirty="0">
                <a:latin typeface="+mj-lt"/>
                <a:cs typeface="Times New Roman" panose="02020603050405020304" pitchFamily="18" charset="0"/>
              </a:rPr>
              <a:t> MySQL</a:t>
            </a:r>
            <a:endParaRPr sz="3200" dirty="0">
              <a:latin typeface="+mj-lt"/>
              <a:cs typeface="Times New Roman" panose="02020603050405020304" pitchFamily="18" charset="0"/>
            </a:endParaRPr>
          </a:p>
        </p:txBody>
      </p:sp>
      <p:sp>
        <p:nvSpPr>
          <p:cNvPr id="2" name="TextBox 1">
            <a:extLst>
              <a:ext uri="{FF2B5EF4-FFF2-40B4-BE49-F238E27FC236}">
                <a16:creationId xmlns:a16="http://schemas.microsoft.com/office/drawing/2014/main" id="{9325E4A9-2D1E-3051-D1BE-5D5C70F07BC5}"/>
              </a:ext>
            </a:extLst>
          </p:cNvPr>
          <p:cNvSpPr txBox="1"/>
          <p:nvPr/>
        </p:nvSpPr>
        <p:spPr>
          <a:xfrm>
            <a:off x="803940" y="877651"/>
            <a:ext cx="3596180" cy="307777"/>
          </a:xfrm>
          <a:prstGeom prst="rect">
            <a:avLst/>
          </a:prstGeom>
          <a:noFill/>
        </p:spPr>
        <p:txBody>
          <a:bodyPr wrap="square" rtlCol="0">
            <a:spAutoFit/>
          </a:bodyPr>
          <a:lstStyle/>
          <a:p>
            <a:r>
              <a:rPr lang="en-US" b="1" dirty="0"/>
              <a:t>4.1 </a:t>
            </a:r>
            <a:r>
              <a:rPr lang="en-US" b="1" dirty="0" err="1"/>
              <a:t>Cập</a:t>
            </a:r>
            <a:r>
              <a:rPr lang="en-US" b="1" dirty="0"/>
              <a:t> </a:t>
            </a:r>
            <a:r>
              <a:rPr lang="en-US" b="1" dirty="0" err="1"/>
              <a:t>nhật</a:t>
            </a:r>
            <a:r>
              <a:rPr lang="en-US" b="1" dirty="0"/>
              <a:t> </a:t>
            </a:r>
            <a:r>
              <a:rPr lang="en-US" b="1" dirty="0" err="1"/>
              <a:t>dữ</a:t>
            </a:r>
            <a:r>
              <a:rPr lang="en-US" b="1" dirty="0"/>
              <a:t> </a:t>
            </a:r>
            <a:r>
              <a:rPr lang="en-US" b="1" dirty="0" err="1"/>
              <a:t>liệu</a:t>
            </a:r>
            <a:r>
              <a:rPr lang="en-US" b="1" dirty="0"/>
              <a:t> </a:t>
            </a:r>
            <a:r>
              <a:rPr lang="en-US" b="1" dirty="0" err="1"/>
              <a:t>trong</a:t>
            </a:r>
            <a:r>
              <a:rPr lang="en-US" b="1" dirty="0"/>
              <a:t> MySQL</a:t>
            </a:r>
          </a:p>
        </p:txBody>
      </p:sp>
      <p:sp>
        <p:nvSpPr>
          <p:cNvPr id="4" name="TextBox 3">
            <a:extLst>
              <a:ext uri="{FF2B5EF4-FFF2-40B4-BE49-F238E27FC236}">
                <a16:creationId xmlns:a16="http://schemas.microsoft.com/office/drawing/2014/main" id="{5DFB11DC-9D06-C599-E01D-DB5ED856499A}"/>
              </a:ext>
            </a:extLst>
          </p:cNvPr>
          <p:cNvSpPr txBox="1"/>
          <p:nvPr/>
        </p:nvSpPr>
        <p:spPr>
          <a:xfrm>
            <a:off x="859399" y="1185428"/>
            <a:ext cx="6359548" cy="307777"/>
          </a:xfrm>
          <a:prstGeom prst="rect">
            <a:avLst/>
          </a:prstGeom>
          <a:noFill/>
        </p:spPr>
        <p:txBody>
          <a:bodyPr wrap="square" rtlCol="0">
            <a:spAutoFit/>
          </a:bodyPr>
          <a:lstStyle/>
          <a:p>
            <a:r>
              <a:rPr lang="en-US" dirty="0">
                <a:sym typeface="Wingdings" panose="05000000000000000000" pitchFamily="2" charset="2"/>
              </a:rPr>
              <a:t></a:t>
            </a:r>
            <a:r>
              <a:rPr lang="en-US" dirty="0" err="1"/>
              <a:t>Cú</a:t>
            </a:r>
            <a:r>
              <a:rPr lang="en-US" dirty="0"/>
              <a:t> </a:t>
            </a:r>
            <a:r>
              <a:rPr lang="en-US" dirty="0" err="1"/>
              <a:t>pháp</a:t>
            </a:r>
            <a:r>
              <a:rPr lang="en-US" dirty="0"/>
              <a:t> SQL:</a:t>
            </a:r>
          </a:p>
        </p:txBody>
      </p:sp>
      <p:sp>
        <p:nvSpPr>
          <p:cNvPr id="8" name="TextBox 7">
            <a:extLst>
              <a:ext uri="{FF2B5EF4-FFF2-40B4-BE49-F238E27FC236}">
                <a16:creationId xmlns:a16="http://schemas.microsoft.com/office/drawing/2014/main" id="{C0A779CD-8573-7C30-EAEB-ADD47D4678F9}"/>
              </a:ext>
            </a:extLst>
          </p:cNvPr>
          <p:cNvSpPr txBox="1"/>
          <p:nvPr/>
        </p:nvSpPr>
        <p:spPr>
          <a:xfrm>
            <a:off x="859399" y="2178260"/>
            <a:ext cx="1354412" cy="307777"/>
          </a:xfrm>
          <a:prstGeom prst="rect">
            <a:avLst/>
          </a:prstGeom>
          <a:noFill/>
        </p:spPr>
        <p:txBody>
          <a:bodyPr wrap="square" rtlCol="0">
            <a:spAutoFit/>
          </a:bodyPr>
          <a:lstStyle/>
          <a:p>
            <a:r>
              <a:rPr lang="en-US" dirty="0">
                <a:sym typeface="Wingdings" panose="05000000000000000000" pitchFamily="2" charset="2"/>
              </a:rPr>
              <a:t></a:t>
            </a:r>
            <a:r>
              <a:rPr lang="en-US" dirty="0"/>
              <a:t>Code PHP:</a:t>
            </a:r>
          </a:p>
        </p:txBody>
      </p:sp>
      <p:sp>
        <p:nvSpPr>
          <p:cNvPr id="3" name="TextBox 2">
            <a:extLst>
              <a:ext uri="{FF2B5EF4-FFF2-40B4-BE49-F238E27FC236}">
                <a16:creationId xmlns:a16="http://schemas.microsoft.com/office/drawing/2014/main" id="{A1927A39-75CB-F1B5-B8BD-8AF7D0FCB86B}"/>
              </a:ext>
            </a:extLst>
          </p:cNvPr>
          <p:cNvSpPr txBox="1"/>
          <p:nvPr/>
        </p:nvSpPr>
        <p:spPr>
          <a:xfrm>
            <a:off x="1038153" y="2453762"/>
            <a:ext cx="6002039" cy="1600438"/>
          </a:xfrm>
          <a:prstGeom prst="rect">
            <a:avLst/>
          </a:prstGeom>
          <a:noFill/>
          <a:ln w="3175">
            <a:solidFill>
              <a:schemeClr val="tx1"/>
            </a:solidFill>
            <a:prstDash val="lgDash"/>
          </a:ln>
        </p:spPr>
        <p:txBody>
          <a:bodyPr wrap="square" rtlCol="0">
            <a:spAutoFit/>
          </a:bodyPr>
          <a:lstStyle/>
          <a:p>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sql</a:t>
            </a:r>
            <a:r>
              <a:rPr lang="en-US" b="0" i="0" dirty="0">
                <a:solidFill>
                  <a:srgbClr val="000000"/>
                </a:solidFill>
                <a:effectLst/>
                <a:latin typeface="Consolas" panose="020B0609020204030204" pitchFamily="49" charset="0"/>
              </a:rPr>
              <a:t> = </a:t>
            </a:r>
            <a:r>
              <a:rPr lang="en-US" b="0" i="0" dirty="0">
                <a:solidFill>
                  <a:srgbClr val="A52A2A"/>
                </a:solidFill>
                <a:effectLst/>
                <a:latin typeface="Consolas" panose="020B0609020204030204" pitchFamily="49" charset="0"/>
              </a:rPr>
              <a:t>"UPDATE </a:t>
            </a:r>
            <a:r>
              <a:rPr lang="en-US" b="0" i="0" dirty="0" err="1">
                <a:solidFill>
                  <a:srgbClr val="A52A2A"/>
                </a:solidFill>
                <a:effectLst/>
                <a:latin typeface="Consolas" panose="020B0609020204030204" pitchFamily="49" charset="0"/>
              </a:rPr>
              <a:t>MyGuests</a:t>
            </a:r>
            <a:r>
              <a:rPr lang="en-US" b="0" i="0" dirty="0">
                <a:solidFill>
                  <a:srgbClr val="A52A2A"/>
                </a:solidFill>
                <a:effectLst/>
                <a:latin typeface="Consolas" panose="020B0609020204030204" pitchFamily="49" charset="0"/>
              </a:rPr>
              <a:t> SET </a:t>
            </a:r>
            <a:r>
              <a:rPr lang="en-US" b="0" i="0" dirty="0" err="1">
                <a:solidFill>
                  <a:srgbClr val="A52A2A"/>
                </a:solidFill>
                <a:effectLst/>
                <a:latin typeface="Consolas" panose="020B0609020204030204" pitchFamily="49" charset="0"/>
              </a:rPr>
              <a:t>lastname</a:t>
            </a:r>
            <a:r>
              <a:rPr lang="en-US" b="0" i="0" dirty="0">
                <a:solidFill>
                  <a:srgbClr val="A52A2A"/>
                </a:solidFill>
                <a:effectLst/>
                <a:latin typeface="Consolas" panose="020B0609020204030204" pitchFamily="49" charset="0"/>
              </a:rPr>
              <a:t>='Doe' WHERE id=2"</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CD"/>
                </a:solidFill>
                <a:effectLst/>
                <a:latin typeface="Consolas" panose="020B0609020204030204" pitchFamily="49" charset="0"/>
              </a:rPr>
              <a:t>if</a:t>
            </a:r>
            <a:r>
              <a:rPr lang="en-US" b="0" i="0" dirty="0">
                <a:solidFill>
                  <a:srgbClr val="000000"/>
                </a:solidFill>
                <a:effectLst/>
                <a:latin typeface="Consolas" panose="020B0609020204030204" pitchFamily="49" charset="0"/>
              </a:rPr>
              <a:t> ($conn-&gt;query($</a:t>
            </a:r>
            <a:r>
              <a:rPr lang="en-US" b="0" i="0" dirty="0" err="1">
                <a:solidFill>
                  <a:srgbClr val="000000"/>
                </a:solidFill>
                <a:effectLst/>
                <a:latin typeface="Consolas" panose="020B0609020204030204" pitchFamily="49" charset="0"/>
              </a:rPr>
              <a:t>sql</a:t>
            </a:r>
            <a:r>
              <a:rPr lang="en-US" b="0" i="0" dirty="0">
                <a:solidFill>
                  <a:srgbClr val="000000"/>
                </a:solidFill>
                <a:effectLst/>
                <a:latin typeface="Consolas" panose="020B0609020204030204" pitchFamily="49" charset="0"/>
              </a:rPr>
              <a:t>) === TRUE) {</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echo</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"Record updated successfully"</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else</a:t>
            </a:r>
            <a:r>
              <a:rPr lang="en-US" b="0" i="0" dirty="0">
                <a:solidFill>
                  <a:srgbClr val="000000"/>
                </a:solidFill>
                <a:effectLst/>
                <a:latin typeface="Consolas" panose="020B0609020204030204" pitchFamily="49" charset="0"/>
              </a:rPr>
              <a:t> {</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echo</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"Error updating record: "</a:t>
            </a:r>
            <a:r>
              <a:rPr lang="en-US" b="0" i="0" dirty="0">
                <a:solidFill>
                  <a:srgbClr val="000000"/>
                </a:solidFill>
                <a:effectLst/>
                <a:latin typeface="Consolas" panose="020B0609020204030204" pitchFamily="49" charset="0"/>
              </a:rPr>
              <a:t> . $conn-&gt;error;</a:t>
            </a:r>
            <a:br>
              <a:rPr lang="en-US" dirty="0"/>
            </a:br>
            <a:r>
              <a:rPr lang="en-US" b="0" i="0" dirty="0">
                <a:solidFill>
                  <a:srgbClr val="000000"/>
                </a:solidFill>
                <a:effectLst/>
                <a:latin typeface="Consolas" panose="020B0609020204030204" pitchFamily="49" charset="0"/>
              </a:rPr>
              <a:t>}</a:t>
            </a:r>
            <a:endParaRPr lang="en-US" dirty="0"/>
          </a:p>
        </p:txBody>
      </p:sp>
      <p:sp>
        <p:nvSpPr>
          <p:cNvPr id="6" name="TextBox 5">
            <a:extLst>
              <a:ext uri="{FF2B5EF4-FFF2-40B4-BE49-F238E27FC236}">
                <a16:creationId xmlns:a16="http://schemas.microsoft.com/office/drawing/2014/main" id="{F80D6CE5-AE8E-307D-B1EC-A2757455297D}"/>
              </a:ext>
            </a:extLst>
          </p:cNvPr>
          <p:cNvSpPr txBox="1"/>
          <p:nvPr/>
        </p:nvSpPr>
        <p:spPr>
          <a:xfrm>
            <a:off x="1038153" y="1431028"/>
            <a:ext cx="5892036" cy="738664"/>
          </a:xfrm>
          <a:prstGeom prst="rect">
            <a:avLst/>
          </a:prstGeom>
          <a:noFill/>
        </p:spPr>
        <p:txBody>
          <a:bodyPr wrap="square" rtlCol="0">
            <a:spAutoFit/>
          </a:bodyPr>
          <a:lstStyle/>
          <a:p>
            <a:r>
              <a:rPr lang="en-US" b="0" i="0" dirty="0">
                <a:solidFill>
                  <a:srgbClr val="000000"/>
                </a:solidFill>
                <a:effectLst/>
                <a:latin typeface="Consolas" panose="020B0609020204030204" pitchFamily="49" charset="0"/>
              </a:rPr>
              <a:t>UPDATE </a:t>
            </a:r>
            <a:r>
              <a:rPr lang="en-US" b="0" i="0" dirty="0" err="1">
                <a:solidFill>
                  <a:srgbClr val="000000"/>
                </a:solidFill>
                <a:effectLst/>
                <a:latin typeface="Consolas" panose="020B0609020204030204" pitchFamily="49" charset="0"/>
              </a:rPr>
              <a:t>table_name</a:t>
            </a:r>
            <a:br>
              <a:rPr lang="en-US" dirty="0"/>
            </a:br>
            <a:r>
              <a:rPr lang="en-US" b="0" i="0" dirty="0">
                <a:solidFill>
                  <a:srgbClr val="000000"/>
                </a:solidFill>
                <a:effectLst/>
                <a:latin typeface="Consolas" panose="020B0609020204030204" pitchFamily="49" charset="0"/>
              </a:rPr>
              <a:t>SET column1=value, column2=value2,...</a:t>
            </a:r>
            <a:br>
              <a:rPr lang="en-US" dirty="0"/>
            </a:br>
            <a:r>
              <a:rPr lang="en-US" b="0" i="0" dirty="0">
                <a:solidFill>
                  <a:srgbClr val="000000"/>
                </a:solidFill>
                <a:effectLst/>
                <a:latin typeface="Consolas" panose="020B0609020204030204" pitchFamily="49" charset="0"/>
              </a:rPr>
              <a:t>WHERE </a:t>
            </a:r>
            <a:r>
              <a:rPr lang="en-US" b="0" i="0" dirty="0" err="1">
                <a:solidFill>
                  <a:srgbClr val="000000"/>
                </a:solidFill>
                <a:effectLst/>
                <a:latin typeface="Consolas" panose="020B0609020204030204" pitchFamily="49" charset="0"/>
              </a:rPr>
              <a:t>some_column</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some_value</a:t>
            </a:r>
            <a:r>
              <a:rPr lang="en-US" b="0" i="0" dirty="0">
                <a:solidFill>
                  <a:srgbClr val="000000"/>
                </a:solidFill>
                <a:effectLst/>
                <a:latin typeface="Consolas" panose="020B0609020204030204" pitchFamily="49" charset="0"/>
              </a:rPr>
              <a:t> </a:t>
            </a:r>
            <a:endParaRPr lang="en-US" dirty="0"/>
          </a:p>
        </p:txBody>
      </p:sp>
    </p:spTree>
    <p:extLst>
      <p:ext uri="{BB962C8B-B14F-4D97-AF65-F5344CB8AC3E}">
        <p14:creationId xmlns:p14="http://schemas.microsoft.com/office/powerpoint/2010/main" val="686758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459724" y="181219"/>
            <a:ext cx="84937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Times New Roman" panose="02020603050405020304" pitchFamily="18" charset="0"/>
                <a:cs typeface="Times New Roman" panose="02020603050405020304" pitchFamily="18" charset="0"/>
              </a:rPr>
              <a:t>4. </a:t>
            </a:r>
            <a:r>
              <a:rPr lang="en-US" sz="3200" dirty="0" err="1">
                <a:latin typeface="+mj-lt"/>
                <a:cs typeface="Times New Roman" panose="02020603050405020304" pitchFamily="18" charset="0"/>
              </a:rPr>
              <a:t>Giới</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thiệu</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về</a:t>
            </a:r>
            <a:r>
              <a:rPr lang="en-US" sz="3200" dirty="0">
                <a:latin typeface="+mj-lt"/>
                <a:cs typeface="Times New Roman" panose="02020603050405020304" pitchFamily="18" charset="0"/>
              </a:rPr>
              <a:t> MySQL</a:t>
            </a:r>
            <a:endParaRPr sz="3200" dirty="0">
              <a:latin typeface="+mj-lt"/>
              <a:cs typeface="Times New Roman" panose="02020603050405020304" pitchFamily="18" charset="0"/>
            </a:endParaRPr>
          </a:p>
        </p:txBody>
      </p:sp>
      <p:sp>
        <p:nvSpPr>
          <p:cNvPr id="2" name="TextBox 1">
            <a:extLst>
              <a:ext uri="{FF2B5EF4-FFF2-40B4-BE49-F238E27FC236}">
                <a16:creationId xmlns:a16="http://schemas.microsoft.com/office/drawing/2014/main" id="{9325E4A9-2D1E-3051-D1BE-5D5C70F07BC5}"/>
              </a:ext>
            </a:extLst>
          </p:cNvPr>
          <p:cNvSpPr txBox="1"/>
          <p:nvPr/>
        </p:nvSpPr>
        <p:spPr>
          <a:xfrm>
            <a:off x="803940" y="877651"/>
            <a:ext cx="3596180" cy="307777"/>
          </a:xfrm>
          <a:prstGeom prst="rect">
            <a:avLst/>
          </a:prstGeom>
          <a:noFill/>
        </p:spPr>
        <p:txBody>
          <a:bodyPr wrap="square" rtlCol="0">
            <a:spAutoFit/>
          </a:bodyPr>
          <a:lstStyle/>
          <a:p>
            <a:r>
              <a:rPr lang="en-US" b="1" dirty="0"/>
              <a:t>4.1 </a:t>
            </a:r>
            <a:r>
              <a:rPr lang="en-US" b="1" dirty="0" err="1"/>
              <a:t>Xóa</a:t>
            </a:r>
            <a:r>
              <a:rPr lang="en-US" b="1" dirty="0"/>
              <a:t> </a:t>
            </a:r>
            <a:r>
              <a:rPr lang="en-US" b="1" dirty="0" err="1"/>
              <a:t>dữ</a:t>
            </a:r>
            <a:r>
              <a:rPr lang="en-US" b="1" dirty="0"/>
              <a:t> </a:t>
            </a:r>
            <a:r>
              <a:rPr lang="en-US" b="1" dirty="0" err="1"/>
              <a:t>liệu</a:t>
            </a:r>
            <a:r>
              <a:rPr lang="en-US" b="1" dirty="0"/>
              <a:t> </a:t>
            </a:r>
            <a:r>
              <a:rPr lang="en-US" b="1" dirty="0" err="1"/>
              <a:t>trong</a:t>
            </a:r>
            <a:r>
              <a:rPr lang="en-US" b="1" dirty="0"/>
              <a:t> MySQL</a:t>
            </a:r>
          </a:p>
        </p:txBody>
      </p:sp>
      <p:sp>
        <p:nvSpPr>
          <p:cNvPr id="4" name="TextBox 3">
            <a:extLst>
              <a:ext uri="{FF2B5EF4-FFF2-40B4-BE49-F238E27FC236}">
                <a16:creationId xmlns:a16="http://schemas.microsoft.com/office/drawing/2014/main" id="{5DFB11DC-9D06-C599-E01D-DB5ED856499A}"/>
              </a:ext>
            </a:extLst>
          </p:cNvPr>
          <p:cNvSpPr txBox="1"/>
          <p:nvPr/>
        </p:nvSpPr>
        <p:spPr>
          <a:xfrm>
            <a:off x="859399" y="1185428"/>
            <a:ext cx="6359548" cy="307777"/>
          </a:xfrm>
          <a:prstGeom prst="rect">
            <a:avLst/>
          </a:prstGeom>
          <a:noFill/>
        </p:spPr>
        <p:txBody>
          <a:bodyPr wrap="square" rtlCol="0">
            <a:spAutoFit/>
          </a:bodyPr>
          <a:lstStyle/>
          <a:p>
            <a:r>
              <a:rPr lang="en-US" dirty="0">
                <a:sym typeface="Wingdings" panose="05000000000000000000" pitchFamily="2" charset="2"/>
              </a:rPr>
              <a:t></a:t>
            </a:r>
            <a:r>
              <a:rPr lang="en-US" dirty="0" err="1"/>
              <a:t>Cú</a:t>
            </a:r>
            <a:r>
              <a:rPr lang="en-US" dirty="0"/>
              <a:t> </a:t>
            </a:r>
            <a:r>
              <a:rPr lang="en-US" dirty="0" err="1"/>
              <a:t>pháp</a:t>
            </a:r>
            <a:r>
              <a:rPr lang="en-US" dirty="0"/>
              <a:t> SQL:</a:t>
            </a:r>
          </a:p>
        </p:txBody>
      </p:sp>
      <p:sp>
        <p:nvSpPr>
          <p:cNvPr id="8" name="TextBox 7">
            <a:extLst>
              <a:ext uri="{FF2B5EF4-FFF2-40B4-BE49-F238E27FC236}">
                <a16:creationId xmlns:a16="http://schemas.microsoft.com/office/drawing/2014/main" id="{C0A779CD-8573-7C30-EAEB-ADD47D4678F9}"/>
              </a:ext>
            </a:extLst>
          </p:cNvPr>
          <p:cNvSpPr txBox="1"/>
          <p:nvPr/>
        </p:nvSpPr>
        <p:spPr>
          <a:xfrm>
            <a:off x="859399" y="2045959"/>
            <a:ext cx="1354412" cy="307777"/>
          </a:xfrm>
          <a:prstGeom prst="rect">
            <a:avLst/>
          </a:prstGeom>
          <a:noFill/>
        </p:spPr>
        <p:txBody>
          <a:bodyPr wrap="square" rtlCol="0">
            <a:spAutoFit/>
          </a:bodyPr>
          <a:lstStyle/>
          <a:p>
            <a:r>
              <a:rPr lang="en-US" dirty="0">
                <a:sym typeface="Wingdings" panose="05000000000000000000" pitchFamily="2" charset="2"/>
              </a:rPr>
              <a:t></a:t>
            </a:r>
            <a:r>
              <a:rPr lang="en-US" dirty="0"/>
              <a:t>Code PHP:</a:t>
            </a:r>
          </a:p>
        </p:txBody>
      </p:sp>
      <p:sp>
        <p:nvSpPr>
          <p:cNvPr id="3" name="TextBox 2">
            <a:extLst>
              <a:ext uri="{FF2B5EF4-FFF2-40B4-BE49-F238E27FC236}">
                <a16:creationId xmlns:a16="http://schemas.microsoft.com/office/drawing/2014/main" id="{A1927A39-75CB-F1B5-B8BD-8AF7D0FCB86B}"/>
              </a:ext>
            </a:extLst>
          </p:cNvPr>
          <p:cNvSpPr txBox="1"/>
          <p:nvPr/>
        </p:nvSpPr>
        <p:spPr>
          <a:xfrm>
            <a:off x="1038153" y="2357634"/>
            <a:ext cx="6002039" cy="1600438"/>
          </a:xfrm>
          <a:prstGeom prst="rect">
            <a:avLst/>
          </a:prstGeom>
          <a:noFill/>
          <a:ln>
            <a:solidFill>
              <a:schemeClr val="tx1"/>
            </a:solidFill>
            <a:prstDash val="lgDash"/>
          </a:ln>
        </p:spPr>
        <p:txBody>
          <a:bodyPr wrap="square" rtlCol="0">
            <a:spAutoFit/>
          </a:bodyPr>
          <a:lstStyle/>
          <a:p>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sql</a:t>
            </a:r>
            <a:r>
              <a:rPr lang="en-US" b="0" i="0" dirty="0">
                <a:solidFill>
                  <a:srgbClr val="000000"/>
                </a:solidFill>
                <a:effectLst/>
                <a:latin typeface="Consolas" panose="020B0609020204030204" pitchFamily="49" charset="0"/>
              </a:rPr>
              <a:t> = </a:t>
            </a:r>
            <a:r>
              <a:rPr lang="en-US" b="0" i="0" dirty="0">
                <a:solidFill>
                  <a:srgbClr val="A52A2A"/>
                </a:solidFill>
                <a:effectLst/>
                <a:latin typeface="Consolas" panose="020B0609020204030204" pitchFamily="49" charset="0"/>
              </a:rPr>
              <a:t>"DELETE FROM </a:t>
            </a:r>
            <a:r>
              <a:rPr lang="en-US" b="0" i="0" dirty="0" err="1">
                <a:solidFill>
                  <a:srgbClr val="A52A2A"/>
                </a:solidFill>
                <a:effectLst/>
                <a:latin typeface="Consolas" panose="020B0609020204030204" pitchFamily="49" charset="0"/>
              </a:rPr>
              <a:t>MyGuests</a:t>
            </a:r>
            <a:r>
              <a:rPr lang="en-US" b="0" i="0" dirty="0">
                <a:solidFill>
                  <a:srgbClr val="A52A2A"/>
                </a:solidFill>
                <a:effectLst/>
                <a:latin typeface="Consolas" panose="020B0609020204030204" pitchFamily="49" charset="0"/>
              </a:rPr>
              <a:t> WHERE id=3"</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CD"/>
                </a:solidFill>
                <a:effectLst/>
                <a:latin typeface="Consolas" panose="020B0609020204030204" pitchFamily="49" charset="0"/>
              </a:rPr>
              <a:t>if</a:t>
            </a:r>
            <a:r>
              <a:rPr lang="en-US" b="0" i="0" dirty="0">
                <a:solidFill>
                  <a:srgbClr val="000000"/>
                </a:solidFill>
                <a:effectLst/>
                <a:latin typeface="Consolas" panose="020B0609020204030204" pitchFamily="49" charset="0"/>
              </a:rPr>
              <a:t> ($conn-&gt;query($</a:t>
            </a:r>
            <a:r>
              <a:rPr lang="en-US" b="0" i="0" dirty="0" err="1">
                <a:solidFill>
                  <a:srgbClr val="000000"/>
                </a:solidFill>
                <a:effectLst/>
                <a:latin typeface="Consolas" panose="020B0609020204030204" pitchFamily="49" charset="0"/>
              </a:rPr>
              <a:t>sql</a:t>
            </a:r>
            <a:r>
              <a:rPr lang="en-US" b="0" i="0" dirty="0">
                <a:solidFill>
                  <a:srgbClr val="000000"/>
                </a:solidFill>
                <a:effectLst/>
                <a:latin typeface="Consolas" panose="020B0609020204030204" pitchFamily="49" charset="0"/>
              </a:rPr>
              <a:t>) === TRUE) {</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echo</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"Record deleted successfully"</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else</a:t>
            </a:r>
            <a:r>
              <a:rPr lang="en-US" b="0" i="0" dirty="0">
                <a:solidFill>
                  <a:srgbClr val="000000"/>
                </a:solidFill>
                <a:effectLst/>
                <a:latin typeface="Consolas" panose="020B0609020204030204" pitchFamily="49" charset="0"/>
              </a:rPr>
              <a:t> {</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echo</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"Error deleting record: "</a:t>
            </a:r>
            <a:r>
              <a:rPr lang="en-US" b="0" i="0" dirty="0">
                <a:solidFill>
                  <a:srgbClr val="000000"/>
                </a:solidFill>
                <a:effectLst/>
                <a:latin typeface="Consolas" panose="020B0609020204030204" pitchFamily="49" charset="0"/>
              </a:rPr>
              <a:t> . $conn-&gt;error;</a:t>
            </a:r>
            <a:br>
              <a:rPr lang="en-US" dirty="0"/>
            </a:br>
            <a:r>
              <a:rPr lang="en-US" b="0" i="0" dirty="0">
                <a:solidFill>
                  <a:srgbClr val="000000"/>
                </a:solidFill>
                <a:effectLst/>
                <a:latin typeface="Consolas" panose="020B0609020204030204" pitchFamily="49" charset="0"/>
              </a:rPr>
              <a:t>}</a:t>
            </a:r>
            <a:endParaRPr lang="en-US" dirty="0"/>
          </a:p>
        </p:txBody>
      </p:sp>
      <p:sp>
        <p:nvSpPr>
          <p:cNvPr id="6" name="TextBox 5">
            <a:extLst>
              <a:ext uri="{FF2B5EF4-FFF2-40B4-BE49-F238E27FC236}">
                <a16:creationId xmlns:a16="http://schemas.microsoft.com/office/drawing/2014/main" id="{F80D6CE5-AE8E-307D-B1EC-A2757455297D}"/>
              </a:ext>
            </a:extLst>
          </p:cNvPr>
          <p:cNvSpPr txBox="1"/>
          <p:nvPr/>
        </p:nvSpPr>
        <p:spPr>
          <a:xfrm>
            <a:off x="1038153" y="1431028"/>
            <a:ext cx="5892036" cy="523220"/>
          </a:xfrm>
          <a:prstGeom prst="rect">
            <a:avLst/>
          </a:prstGeom>
          <a:noFill/>
        </p:spPr>
        <p:txBody>
          <a:bodyPr wrap="square" rtlCol="0">
            <a:spAutoFit/>
          </a:bodyPr>
          <a:lstStyle/>
          <a:p>
            <a:r>
              <a:rPr lang="en-US" b="0" i="0" dirty="0">
                <a:solidFill>
                  <a:srgbClr val="000000"/>
                </a:solidFill>
                <a:effectLst/>
                <a:latin typeface="Consolas" panose="020B0609020204030204" pitchFamily="49" charset="0"/>
              </a:rPr>
              <a:t>DELETE FROM </a:t>
            </a:r>
            <a:r>
              <a:rPr lang="en-US" b="0" i="0" dirty="0" err="1">
                <a:solidFill>
                  <a:srgbClr val="000000"/>
                </a:solidFill>
                <a:effectLst/>
                <a:latin typeface="Consolas" panose="020B0609020204030204" pitchFamily="49" charset="0"/>
              </a:rPr>
              <a:t>table_name</a:t>
            </a:r>
            <a:br>
              <a:rPr lang="en-US" dirty="0"/>
            </a:br>
            <a:r>
              <a:rPr lang="en-US" b="0" i="0" dirty="0">
                <a:solidFill>
                  <a:srgbClr val="000000"/>
                </a:solidFill>
                <a:effectLst/>
                <a:latin typeface="Consolas" panose="020B0609020204030204" pitchFamily="49" charset="0"/>
              </a:rPr>
              <a:t>WHERE </a:t>
            </a:r>
            <a:r>
              <a:rPr lang="en-US" b="0" i="0" dirty="0" err="1">
                <a:solidFill>
                  <a:srgbClr val="000000"/>
                </a:solidFill>
                <a:effectLst/>
                <a:latin typeface="Consolas" panose="020B0609020204030204" pitchFamily="49" charset="0"/>
              </a:rPr>
              <a:t>some_column</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some_value</a:t>
            </a:r>
            <a:endParaRPr lang="en-US" dirty="0"/>
          </a:p>
        </p:txBody>
      </p:sp>
    </p:spTree>
    <p:extLst>
      <p:ext uri="{BB962C8B-B14F-4D97-AF65-F5344CB8AC3E}">
        <p14:creationId xmlns:p14="http://schemas.microsoft.com/office/powerpoint/2010/main" val="144583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9DEAACE7-526E-D8B8-A1A8-67657C3EAF5A}"/>
              </a:ext>
            </a:extLst>
          </p:cNvPr>
          <p:cNvSpPr/>
          <p:nvPr/>
        </p:nvSpPr>
        <p:spPr>
          <a:xfrm>
            <a:off x="3756181" y="1193284"/>
            <a:ext cx="3445789" cy="412225"/>
          </a:xfrm>
          <a:prstGeom prst="roundRect">
            <a:avLst>
              <a:gd name="adj" fmla="val 50000"/>
            </a:avLst>
          </a:prstGeom>
          <a:gradFill flip="none" rotWithShape="1">
            <a:gsLst>
              <a:gs pos="0">
                <a:srgbClr val="FFC000"/>
              </a:gs>
              <a:gs pos="27000">
                <a:srgbClr val="FFC000"/>
              </a:gs>
              <a:gs pos="96000">
                <a:schemeClr val="tx2"/>
              </a:gs>
              <a:gs pos="97000">
                <a:srgbClr val="FFFF00"/>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Oval 13">
            <a:extLst>
              <a:ext uri="{FF2B5EF4-FFF2-40B4-BE49-F238E27FC236}">
                <a16:creationId xmlns:a16="http://schemas.microsoft.com/office/drawing/2014/main" id="{6684078D-26E7-8058-38CC-F767BE51A5F7}"/>
              </a:ext>
            </a:extLst>
          </p:cNvPr>
          <p:cNvSpPr/>
          <p:nvPr/>
        </p:nvSpPr>
        <p:spPr>
          <a:xfrm>
            <a:off x="1364105" y="1868473"/>
            <a:ext cx="1536492" cy="1444353"/>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F4547B5-DF9A-831C-783A-E929C0AFCF84}"/>
              </a:ext>
            </a:extLst>
          </p:cNvPr>
          <p:cNvSpPr/>
          <p:nvPr/>
        </p:nvSpPr>
        <p:spPr>
          <a:xfrm>
            <a:off x="1490288" y="1955947"/>
            <a:ext cx="1297882" cy="1236132"/>
          </a:xfrm>
          <a:prstGeom prst="ellipse">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a:extLst>
              <a:ext uri="{FF2B5EF4-FFF2-40B4-BE49-F238E27FC236}">
                <a16:creationId xmlns:a16="http://schemas.microsoft.com/office/drawing/2014/main" id="{10493557-4F9C-7B73-AA7E-072AE46AEE40}"/>
              </a:ext>
            </a:extLst>
          </p:cNvPr>
          <p:cNvSpPr/>
          <p:nvPr/>
        </p:nvSpPr>
        <p:spPr>
          <a:xfrm>
            <a:off x="1199213" y="1728553"/>
            <a:ext cx="1817163" cy="1686393"/>
          </a:xfrm>
          <a:prstGeom prst="arc">
            <a:avLst>
              <a:gd name="adj1" fmla="val 17406754"/>
              <a:gd name="adj2" fmla="val 4621286"/>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Oval 18">
            <a:extLst>
              <a:ext uri="{FF2B5EF4-FFF2-40B4-BE49-F238E27FC236}">
                <a16:creationId xmlns:a16="http://schemas.microsoft.com/office/drawing/2014/main" id="{58D05B87-5B71-0E52-6BEB-666A4201BBFE}"/>
              </a:ext>
            </a:extLst>
          </p:cNvPr>
          <p:cNvSpPr/>
          <p:nvPr/>
        </p:nvSpPr>
        <p:spPr>
          <a:xfrm>
            <a:off x="2280181" y="1683450"/>
            <a:ext cx="170711" cy="146295"/>
          </a:xfrm>
          <a:prstGeom prst="ellipse">
            <a:avLst/>
          </a:prstGeom>
          <a:solidFill>
            <a:schemeClr val="bg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3C0CC48-C9C3-B66A-E5E6-E734DADE7C14}"/>
              </a:ext>
            </a:extLst>
          </p:cNvPr>
          <p:cNvCxnSpPr>
            <a:cxnSpLocks/>
            <a:stCxn id="19" idx="7"/>
          </p:cNvCxnSpPr>
          <p:nvPr/>
        </p:nvCxnSpPr>
        <p:spPr>
          <a:xfrm flipV="1">
            <a:off x="2425892" y="1336642"/>
            <a:ext cx="558163" cy="368232"/>
          </a:xfrm>
          <a:prstGeom prst="line">
            <a:avLst/>
          </a:prstGeom>
          <a:ln w="1905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4E3FC90-A158-C63E-42DE-A94B78480E22}"/>
              </a:ext>
            </a:extLst>
          </p:cNvPr>
          <p:cNvCxnSpPr>
            <a:cxnSpLocks/>
            <a:endCxn id="25" idx="2"/>
          </p:cNvCxnSpPr>
          <p:nvPr/>
        </p:nvCxnSpPr>
        <p:spPr>
          <a:xfrm>
            <a:off x="3000040" y="1321949"/>
            <a:ext cx="481822" cy="90263"/>
          </a:xfrm>
          <a:prstGeom prst="line">
            <a:avLst/>
          </a:prstGeom>
          <a:ln w="19050">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12D30257-51B4-3756-C4D7-1B9AB40C9AEC}"/>
              </a:ext>
            </a:extLst>
          </p:cNvPr>
          <p:cNvSpPr/>
          <p:nvPr/>
        </p:nvSpPr>
        <p:spPr>
          <a:xfrm>
            <a:off x="3481862" y="1137892"/>
            <a:ext cx="548640" cy="548640"/>
          </a:xfrm>
          <a:prstGeom prst="ellipse">
            <a:avLst/>
          </a:prstGeom>
          <a:solidFill>
            <a:schemeClr val="bg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D72216-1052-36E1-B58A-892F327840DE}"/>
              </a:ext>
            </a:extLst>
          </p:cNvPr>
          <p:cNvSpPr/>
          <p:nvPr/>
        </p:nvSpPr>
        <p:spPr>
          <a:xfrm>
            <a:off x="3573302" y="1229332"/>
            <a:ext cx="365760" cy="365760"/>
          </a:xfrm>
          <a:prstGeom prst="ellipse">
            <a:avLst/>
          </a:prstGeom>
          <a:solidFill>
            <a:srgbClr val="FFC000"/>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I</a:t>
            </a:r>
          </a:p>
        </p:txBody>
      </p:sp>
      <p:sp>
        <p:nvSpPr>
          <p:cNvPr id="1824" name="TextBox 1823">
            <a:extLst>
              <a:ext uri="{FF2B5EF4-FFF2-40B4-BE49-F238E27FC236}">
                <a16:creationId xmlns:a16="http://schemas.microsoft.com/office/drawing/2014/main" id="{55674107-2422-9D93-B6E9-0085CB15E7BD}"/>
              </a:ext>
            </a:extLst>
          </p:cNvPr>
          <p:cNvSpPr txBox="1"/>
          <p:nvPr/>
        </p:nvSpPr>
        <p:spPr>
          <a:xfrm>
            <a:off x="3980679" y="1245507"/>
            <a:ext cx="1899610" cy="338554"/>
          </a:xfrm>
          <a:prstGeom prst="rect">
            <a:avLst/>
          </a:prstGeom>
          <a:noFill/>
        </p:spPr>
        <p:txBody>
          <a:bodyPr wrap="square" rtlCol="0">
            <a:spAutoFit/>
          </a:bodyPr>
          <a:lstStyle/>
          <a:p>
            <a:r>
              <a:rPr lang="en-US" sz="1600" b="1" dirty="0">
                <a:solidFill>
                  <a:schemeClr val="bg1"/>
                </a:solidFill>
              </a:rPr>
              <a:t>Lý do </a:t>
            </a:r>
            <a:r>
              <a:rPr lang="en-US" sz="1600" b="1" dirty="0" err="1">
                <a:solidFill>
                  <a:schemeClr val="bg1"/>
                </a:solidFill>
              </a:rPr>
              <a:t>chọn</a:t>
            </a:r>
            <a:r>
              <a:rPr lang="en-US" sz="1600" b="1" dirty="0">
                <a:solidFill>
                  <a:schemeClr val="bg1"/>
                </a:solidFill>
              </a:rPr>
              <a:t>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en-US" sz="1600" b="1" dirty="0">
              <a:solidFill>
                <a:schemeClr val="bg1"/>
              </a:solidFill>
            </a:endParaRPr>
          </a:p>
        </p:txBody>
      </p:sp>
      <p:sp>
        <p:nvSpPr>
          <p:cNvPr id="1825" name="Rectangle: Rounded Corners 1824">
            <a:extLst>
              <a:ext uri="{FF2B5EF4-FFF2-40B4-BE49-F238E27FC236}">
                <a16:creationId xmlns:a16="http://schemas.microsoft.com/office/drawing/2014/main" id="{E06F7B82-B91C-6D47-DF3C-12668B142572}"/>
              </a:ext>
            </a:extLst>
          </p:cNvPr>
          <p:cNvSpPr/>
          <p:nvPr/>
        </p:nvSpPr>
        <p:spPr>
          <a:xfrm>
            <a:off x="3789512" y="1931401"/>
            <a:ext cx="3445789" cy="412225"/>
          </a:xfrm>
          <a:prstGeom prst="roundRect">
            <a:avLst>
              <a:gd name="adj" fmla="val 50000"/>
            </a:avLst>
          </a:prstGeom>
          <a:gradFill>
            <a:gsLst>
              <a:gs pos="0">
                <a:schemeClr val="bg1">
                  <a:lumMod val="50000"/>
                </a:schemeClr>
              </a:gs>
              <a:gs pos="86000">
                <a:srgbClr val="0070C0"/>
              </a:gs>
              <a:gs pos="39000">
                <a:schemeClr val="bg1">
                  <a:lumMod val="50000"/>
                </a:schemeClr>
              </a:gs>
              <a:gs pos="100000">
                <a:schemeClr val="bg1">
                  <a:lumMod val="5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6" name="Oval 1825">
            <a:extLst>
              <a:ext uri="{FF2B5EF4-FFF2-40B4-BE49-F238E27FC236}">
                <a16:creationId xmlns:a16="http://schemas.microsoft.com/office/drawing/2014/main" id="{EA585479-5F70-BAAF-1571-712A381A2E5B}"/>
              </a:ext>
            </a:extLst>
          </p:cNvPr>
          <p:cNvSpPr/>
          <p:nvPr/>
        </p:nvSpPr>
        <p:spPr>
          <a:xfrm>
            <a:off x="2829329" y="2127727"/>
            <a:ext cx="170711" cy="146295"/>
          </a:xfrm>
          <a:prstGeom prst="ellipse">
            <a:avLst/>
          </a:prstGeom>
          <a:solidFill>
            <a:schemeClr val="bg1"/>
          </a:solidFill>
          <a:ln w="285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27" name="Straight Connector 1826">
            <a:extLst>
              <a:ext uri="{FF2B5EF4-FFF2-40B4-BE49-F238E27FC236}">
                <a16:creationId xmlns:a16="http://schemas.microsoft.com/office/drawing/2014/main" id="{62BB6CD6-BFAA-E873-FEA3-388E3176979D}"/>
              </a:ext>
            </a:extLst>
          </p:cNvPr>
          <p:cNvCxnSpPr>
            <a:cxnSpLocks/>
            <a:stCxn id="1826" idx="7"/>
          </p:cNvCxnSpPr>
          <p:nvPr/>
        </p:nvCxnSpPr>
        <p:spPr>
          <a:xfrm flipV="1">
            <a:off x="2975040" y="2019193"/>
            <a:ext cx="299319" cy="129958"/>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28" name="Straight Connector 1827">
            <a:extLst>
              <a:ext uri="{FF2B5EF4-FFF2-40B4-BE49-F238E27FC236}">
                <a16:creationId xmlns:a16="http://schemas.microsoft.com/office/drawing/2014/main" id="{F2A5C326-AC14-2945-E3AF-22ED8F4B969D}"/>
              </a:ext>
            </a:extLst>
          </p:cNvPr>
          <p:cNvCxnSpPr>
            <a:cxnSpLocks/>
            <a:endCxn id="1829" idx="2"/>
          </p:cNvCxnSpPr>
          <p:nvPr/>
        </p:nvCxnSpPr>
        <p:spPr>
          <a:xfrm>
            <a:off x="3302894" y="2037273"/>
            <a:ext cx="212299" cy="113056"/>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829" name="Oval 1828">
            <a:extLst>
              <a:ext uri="{FF2B5EF4-FFF2-40B4-BE49-F238E27FC236}">
                <a16:creationId xmlns:a16="http://schemas.microsoft.com/office/drawing/2014/main" id="{6E2988BC-57E3-6DB9-AA2E-857F51FB31EB}"/>
              </a:ext>
            </a:extLst>
          </p:cNvPr>
          <p:cNvSpPr/>
          <p:nvPr/>
        </p:nvSpPr>
        <p:spPr>
          <a:xfrm>
            <a:off x="3515193" y="1876009"/>
            <a:ext cx="548640" cy="548640"/>
          </a:xfrm>
          <a:prstGeom prst="ellipse">
            <a:avLst/>
          </a:prstGeom>
          <a:solidFill>
            <a:schemeClr val="bg1"/>
          </a:solidFill>
          <a:ln w="285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0" name="Oval 1829">
            <a:extLst>
              <a:ext uri="{FF2B5EF4-FFF2-40B4-BE49-F238E27FC236}">
                <a16:creationId xmlns:a16="http://schemas.microsoft.com/office/drawing/2014/main" id="{5A55804C-C80F-6941-730B-B3F04322772E}"/>
              </a:ext>
            </a:extLst>
          </p:cNvPr>
          <p:cNvSpPr/>
          <p:nvPr/>
        </p:nvSpPr>
        <p:spPr>
          <a:xfrm>
            <a:off x="3606633" y="1967449"/>
            <a:ext cx="365760" cy="365760"/>
          </a:xfrm>
          <a:prstGeom prst="ellipse">
            <a:avLst/>
          </a:prstGeom>
          <a:solidFill>
            <a:schemeClr val="bg2">
              <a:lumMod val="60000"/>
              <a:lumOff val="40000"/>
            </a:schemeClr>
          </a:solidFill>
          <a:ln w="285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1" name="TextBox 1830">
            <a:extLst>
              <a:ext uri="{FF2B5EF4-FFF2-40B4-BE49-F238E27FC236}">
                <a16:creationId xmlns:a16="http://schemas.microsoft.com/office/drawing/2014/main" id="{989B88E5-3DC1-8192-ED76-93F36B0569F2}"/>
              </a:ext>
            </a:extLst>
          </p:cNvPr>
          <p:cNvSpPr txBox="1"/>
          <p:nvPr/>
        </p:nvSpPr>
        <p:spPr>
          <a:xfrm>
            <a:off x="4014009" y="1983624"/>
            <a:ext cx="2466689" cy="338554"/>
          </a:xfrm>
          <a:prstGeom prst="rect">
            <a:avLst/>
          </a:prstGeom>
          <a:noFill/>
        </p:spPr>
        <p:txBody>
          <a:bodyPr wrap="square" rtlCol="0">
            <a:spAutoFit/>
          </a:bodyPr>
          <a:lstStyle/>
          <a:p>
            <a:r>
              <a:rPr lang="en-US" sz="1600" b="1" dirty="0">
                <a:solidFill>
                  <a:schemeClr val="bg1"/>
                </a:solidFill>
              </a:rPr>
              <a:t>Lý </a:t>
            </a:r>
            <a:r>
              <a:rPr lang="en-US" sz="1600" b="1" dirty="0" err="1">
                <a:solidFill>
                  <a:schemeClr val="bg1"/>
                </a:solidFill>
              </a:rPr>
              <a:t>thuyết</a:t>
            </a:r>
            <a:r>
              <a:rPr lang="en-US" sz="1600" b="1" dirty="0">
                <a:solidFill>
                  <a:schemeClr val="bg1"/>
                </a:solidFill>
              </a:rPr>
              <a:t> </a:t>
            </a:r>
            <a:r>
              <a:rPr lang="en-US" sz="1600" b="1" dirty="0" err="1">
                <a:solidFill>
                  <a:schemeClr val="bg1"/>
                </a:solidFill>
              </a:rPr>
              <a:t>nghiên</a:t>
            </a:r>
            <a:r>
              <a:rPr lang="en-US" sz="1600" b="1" dirty="0">
                <a:solidFill>
                  <a:schemeClr val="bg1"/>
                </a:solidFill>
              </a:rPr>
              <a:t> </a:t>
            </a:r>
            <a:r>
              <a:rPr lang="en-US" sz="1600" b="1" dirty="0" err="1">
                <a:solidFill>
                  <a:schemeClr val="bg1"/>
                </a:solidFill>
              </a:rPr>
              <a:t>cứu</a:t>
            </a:r>
            <a:endParaRPr lang="en-US" sz="1600" b="1" dirty="0">
              <a:solidFill>
                <a:schemeClr val="bg1"/>
              </a:solidFill>
            </a:endParaRPr>
          </a:p>
        </p:txBody>
      </p:sp>
      <p:sp>
        <p:nvSpPr>
          <p:cNvPr id="1832" name="Rectangle: Rounded Corners 1831">
            <a:extLst>
              <a:ext uri="{FF2B5EF4-FFF2-40B4-BE49-F238E27FC236}">
                <a16:creationId xmlns:a16="http://schemas.microsoft.com/office/drawing/2014/main" id="{FE39F9F2-2C88-7056-3993-8861D0910464}"/>
              </a:ext>
            </a:extLst>
          </p:cNvPr>
          <p:cNvSpPr/>
          <p:nvPr/>
        </p:nvSpPr>
        <p:spPr>
          <a:xfrm>
            <a:off x="3789512" y="2646666"/>
            <a:ext cx="3445790" cy="412225"/>
          </a:xfrm>
          <a:prstGeom prst="roundRect">
            <a:avLst>
              <a:gd name="adj" fmla="val 50000"/>
            </a:avLst>
          </a:prstGeom>
          <a:gradFill>
            <a:gsLst>
              <a:gs pos="0">
                <a:srgbClr val="FF0000"/>
              </a:gs>
              <a:gs pos="14000">
                <a:srgbClr val="FF0000"/>
              </a:gs>
              <a:gs pos="44000">
                <a:srgbClr val="FF0000"/>
              </a:gs>
              <a:gs pos="100000">
                <a:srgbClr val="FF0000"/>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3" name="Oval 1832">
            <a:extLst>
              <a:ext uri="{FF2B5EF4-FFF2-40B4-BE49-F238E27FC236}">
                <a16:creationId xmlns:a16="http://schemas.microsoft.com/office/drawing/2014/main" id="{4220BCC5-5E48-74D3-9AFC-3FF67F9D9C67}"/>
              </a:ext>
            </a:extLst>
          </p:cNvPr>
          <p:cNvSpPr/>
          <p:nvPr/>
        </p:nvSpPr>
        <p:spPr>
          <a:xfrm>
            <a:off x="2848816" y="2846070"/>
            <a:ext cx="185879" cy="157821"/>
          </a:xfrm>
          <a:prstGeom prst="ellipse">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4" name="Straight Connector 1833">
            <a:extLst>
              <a:ext uri="{FF2B5EF4-FFF2-40B4-BE49-F238E27FC236}">
                <a16:creationId xmlns:a16="http://schemas.microsoft.com/office/drawing/2014/main" id="{BAFAC326-76C1-FF93-D309-0A1737C7D606}"/>
              </a:ext>
            </a:extLst>
          </p:cNvPr>
          <p:cNvCxnSpPr>
            <a:cxnSpLocks/>
          </p:cNvCxnSpPr>
          <p:nvPr/>
        </p:nvCxnSpPr>
        <p:spPr>
          <a:xfrm>
            <a:off x="3035444" y="2924980"/>
            <a:ext cx="245572" cy="78911"/>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835" name="Straight Connector 1834">
            <a:extLst>
              <a:ext uri="{FF2B5EF4-FFF2-40B4-BE49-F238E27FC236}">
                <a16:creationId xmlns:a16="http://schemas.microsoft.com/office/drawing/2014/main" id="{8C4DADDD-FFB1-F439-5A4D-4B8BAD8E13EB}"/>
              </a:ext>
            </a:extLst>
          </p:cNvPr>
          <p:cNvCxnSpPr>
            <a:cxnSpLocks/>
          </p:cNvCxnSpPr>
          <p:nvPr/>
        </p:nvCxnSpPr>
        <p:spPr>
          <a:xfrm flipV="1">
            <a:off x="3299335" y="2942015"/>
            <a:ext cx="234177" cy="4623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836" name="Oval 1835">
            <a:extLst>
              <a:ext uri="{FF2B5EF4-FFF2-40B4-BE49-F238E27FC236}">
                <a16:creationId xmlns:a16="http://schemas.microsoft.com/office/drawing/2014/main" id="{0D6E71F7-162A-9978-39B6-60166DAD1C0C}"/>
              </a:ext>
            </a:extLst>
          </p:cNvPr>
          <p:cNvSpPr/>
          <p:nvPr/>
        </p:nvSpPr>
        <p:spPr>
          <a:xfrm>
            <a:off x="3515193" y="2591274"/>
            <a:ext cx="548640" cy="548640"/>
          </a:xfrm>
          <a:prstGeom prst="ellipse">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7" name="Oval 1836">
            <a:extLst>
              <a:ext uri="{FF2B5EF4-FFF2-40B4-BE49-F238E27FC236}">
                <a16:creationId xmlns:a16="http://schemas.microsoft.com/office/drawing/2014/main" id="{0C254A0B-3739-FC19-8749-5E5F903F77AD}"/>
              </a:ext>
            </a:extLst>
          </p:cNvPr>
          <p:cNvSpPr/>
          <p:nvPr/>
        </p:nvSpPr>
        <p:spPr>
          <a:xfrm>
            <a:off x="3606633" y="2679518"/>
            <a:ext cx="365760" cy="365760"/>
          </a:xfrm>
          <a:prstGeom prst="ellipse">
            <a:avLst/>
          </a:prstGeom>
          <a:solidFill>
            <a:srgbClr val="FF0000"/>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38" name="TextBox 1837">
            <a:extLst>
              <a:ext uri="{FF2B5EF4-FFF2-40B4-BE49-F238E27FC236}">
                <a16:creationId xmlns:a16="http://schemas.microsoft.com/office/drawing/2014/main" id="{8BBB5383-EA6B-3662-8327-BBF02A086B41}"/>
              </a:ext>
            </a:extLst>
          </p:cNvPr>
          <p:cNvSpPr txBox="1"/>
          <p:nvPr/>
        </p:nvSpPr>
        <p:spPr>
          <a:xfrm>
            <a:off x="4061875" y="2698889"/>
            <a:ext cx="2863581" cy="338554"/>
          </a:xfrm>
          <a:prstGeom prst="rect">
            <a:avLst/>
          </a:prstGeom>
          <a:gradFill>
            <a:gsLst>
              <a:gs pos="100000">
                <a:srgbClr val="FF0000"/>
              </a:gs>
              <a:gs pos="14000">
                <a:srgbClr val="FF0000"/>
              </a:gs>
              <a:gs pos="44000">
                <a:srgbClr val="FF0000"/>
              </a:gs>
              <a:gs pos="100000">
                <a:srgbClr val="FF0000"/>
              </a:gs>
            </a:gsLst>
            <a:lin ang="2700000" scaled="1"/>
          </a:gradFill>
        </p:spPr>
        <p:txBody>
          <a:bodyPr wrap="square" rtlCol="0">
            <a:spAutoFit/>
          </a:bodyPr>
          <a:lstStyle/>
          <a:p>
            <a:r>
              <a:rPr lang="en-US" sz="1600" b="1" dirty="0" err="1">
                <a:solidFill>
                  <a:schemeClr val="bg1"/>
                </a:solidFill>
              </a:rPr>
              <a:t>Phân</a:t>
            </a:r>
            <a:r>
              <a:rPr lang="en-US" sz="1600" b="1" dirty="0">
                <a:solidFill>
                  <a:schemeClr val="bg1"/>
                </a:solidFill>
              </a:rPr>
              <a:t> </a:t>
            </a:r>
            <a:r>
              <a:rPr lang="en-US" sz="1600" b="1" dirty="0" err="1">
                <a:solidFill>
                  <a:schemeClr val="bg1"/>
                </a:solidFill>
              </a:rPr>
              <a:t>tích</a:t>
            </a:r>
            <a:r>
              <a:rPr lang="en-US" sz="1600" b="1" dirty="0">
                <a:solidFill>
                  <a:schemeClr val="bg1"/>
                </a:solidFill>
              </a:rPr>
              <a:t> </a:t>
            </a:r>
            <a:r>
              <a:rPr lang="en-US" sz="1600" b="1" dirty="0" err="1">
                <a:solidFill>
                  <a:schemeClr val="bg1"/>
                </a:solidFill>
              </a:rPr>
              <a:t>thiết</a:t>
            </a:r>
            <a:r>
              <a:rPr lang="en-US" sz="1600" b="1" dirty="0">
                <a:solidFill>
                  <a:schemeClr val="bg1"/>
                </a:solidFill>
              </a:rPr>
              <a:t> </a:t>
            </a:r>
            <a:r>
              <a:rPr lang="en-US" sz="1600" b="1" dirty="0" err="1">
                <a:solidFill>
                  <a:schemeClr val="bg1"/>
                </a:solidFill>
              </a:rPr>
              <a:t>kế</a:t>
            </a:r>
            <a:r>
              <a:rPr lang="en-US" sz="1600" b="1" dirty="0">
                <a:solidFill>
                  <a:schemeClr val="bg1"/>
                </a:solidFill>
              </a:rPr>
              <a:t> </a:t>
            </a:r>
            <a:r>
              <a:rPr lang="en-US" sz="1600" b="1" dirty="0" err="1">
                <a:solidFill>
                  <a:schemeClr val="bg1"/>
                </a:solidFill>
              </a:rPr>
              <a:t>hệ</a:t>
            </a:r>
            <a:r>
              <a:rPr lang="en-US" sz="1600" b="1" dirty="0">
                <a:solidFill>
                  <a:schemeClr val="bg1"/>
                </a:solidFill>
              </a:rPr>
              <a:t> </a:t>
            </a:r>
            <a:r>
              <a:rPr lang="en-US" sz="1600" b="1" dirty="0" err="1">
                <a:solidFill>
                  <a:schemeClr val="bg1"/>
                </a:solidFill>
              </a:rPr>
              <a:t>thống</a:t>
            </a:r>
            <a:endParaRPr lang="en-US" sz="1600" b="1" dirty="0">
              <a:solidFill>
                <a:schemeClr val="bg1"/>
              </a:solidFill>
            </a:endParaRPr>
          </a:p>
        </p:txBody>
      </p:sp>
      <p:sp>
        <p:nvSpPr>
          <p:cNvPr id="1839" name="Rectangle: Rounded Corners 1838">
            <a:extLst>
              <a:ext uri="{FF2B5EF4-FFF2-40B4-BE49-F238E27FC236}">
                <a16:creationId xmlns:a16="http://schemas.microsoft.com/office/drawing/2014/main" id="{24338A62-ABA6-F538-9496-D00DDBC15318}"/>
              </a:ext>
            </a:extLst>
          </p:cNvPr>
          <p:cNvSpPr/>
          <p:nvPr/>
        </p:nvSpPr>
        <p:spPr>
          <a:xfrm>
            <a:off x="3789512" y="3378898"/>
            <a:ext cx="3445789" cy="412225"/>
          </a:xfrm>
          <a:prstGeom prst="roundRect">
            <a:avLst>
              <a:gd name="adj" fmla="val 50000"/>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0" name="Oval 1839">
            <a:extLst>
              <a:ext uri="{FF2B5EF4-FFF2-40B4-BE49-F238E27FC236}">
                <a16:creationId xmlns:a16="http://schemas.microsoft.com/office/drawing/2014/main" id="{AA8DA71A-7EB1-5F2D-6B7A-2E285556EBA1}"/>
              </a:ext>
            </a:extLst>
          </p:cNvPr>
          <p:cNvSpPr/>
          <p:nvPr/>
        </p:nvSpPr>
        <p:spPr>
          <a:xfrm>
            <a:off x="2288999" y="3300505"/>
            <a:ext cx="170711" cy="146295"/>
          </a:xfrm>
          <a:prstGeom prst="ellipse">
            <a:avLst/>
          </a:prstGeom>
          <a:solidFill>
            <a:schemeClr val="bg1"/>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1" name="Straight Connector 1840">
            <a:extLst>
              <a:ext uri="{FF2B5EF4-FFF2-40B4-BE49-F238E27FC236}">
                <a16:creationId xmlns:a16="http://schemas.microsoft.com/office/drawing/2014/main" id="{44E9787F-1A71-1861-6D1F-8DE21268E591}"/>
              </a:ext>
            </a:extLst>
          </p:cNvPr>
          <p:cNvCxnSpPr>
            <a:cxnSpLocks/>
            <a:stCxn id="1840" idx="5"/>
          </p:cNvCxnSpPr>
          <p:nvPr/>
        </p:nvCxnSpPr>
        <p:spPr>
          <a:xfrm>
            <a:off x="2434710" y="3425376"/>
            <a:ext cx="581666" cy="275434"/>
          </a:xfrm>
          <a:prstGeom prst="line">
            <a:avLst/>
          </a:prstGeom>
          <a:ln w="190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FB5AC95-ADCD-4B0C-86E7-6EABAF3ADC9E}"/>
              </a:ext>
            </a:extLst>
          </p:cNvPr>
          <p:cNvCxnSpPr>
            <a:cxnSpLocks/>
            <a:endCxn id="1854" idx="2"/>
          </p:cNvCxnSpPr>
          <p:nvPr/>
        </p:nvCxnSpPr>
        <p:spPr>
          <a:xfrm flipV="1">
            <a:off x="3016376" y="3597826"/>
            <a:ext cx="498817" cy="102984"/>
          </a:xfrm>
          <a:prstGeom prst="line">
            <a:avLst/>
          </a:prstGeom>
          <a:ln w="1905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1854" name="Oval 1853">
            <a:extLst>
              <a:ext uri="{FF2B5EF4-FFF2-40B4-BE49-F238E27FC236}">
                <a16:creationId xmlns:a16="http://schemas.microsoft.com/office/drawing/2014/main" id="{59FEAFB3-6FA9-3CD2-EAC9-A14F13F7E95C}"/>
              </a:ext>
            </a:extLst>
          </p:cNvPr>
          <p:cNvSpPr/>
          <p:nvPr/>
        </p:nvSpPr>
        <p:spPr>
          <a:xfrm>
            <a:off x="3515193" y="3323506"/>
            <a:ext cx="548640" cy="548640"/>
          </a:xfrm>
          <a:prstGeom prst="ellipse">
            <a:avLst/>
          </a:prstGeom>
          <a:solidFill>
            <a:schemeClr val="bg1"/>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5" name="Oval 1854">
            <a:extLst>
              <a:ext uri="{FF2B5EF4-FFF2-40B4-BE49-F238E27FC236}">
                <a16:creationId xmlns:a16="http://schemas.microsoft.com/office/drawing/2014/main" id="{C83DE8A8-B89C-835A-3A43-D274CA813F88}"/>
              </a:ext>
            </a:extLst>
          </p:cNvPr>
          <p:cNvSpPr/>
          <p:nvPr/>
        </p:nvSpPr>
        <p:spPr>
          <a:xfrm>
            <a:off x="3606633" y="3414946"/>
            <a:ext cx="365760" cy="365760"/>
          </a:xfrm>
          <a:prstGeom prst="ellipse">
            <a:avLst/>
          </a:prstGeom>
          <a:solidFill>
            <a:srgbClr val="00B050"/>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56" name="TextBox 1855">
            <a:extLst>
              <a:ext uri="{FF2B5EF4-FFF2-40B4-BE49-F238E27FC236}">
                <a16:creationId xmlns:a16="http://schemas.microsoft.com/office/drawing/2014/main" id="{CBB3E93D-D00A-24D1-CBD3-297A6B012056}"/>
              </a:ext>
            </a:extLst>
          </p:cNvPr>
          <p:cNvSpPr txBox="1"/>
          <p:nvPr/>
        </p:nvSpPr>
        <p:spPr>
          <a:xfrm>
            <a:off x="4061873" y="3431121"/>
            <a:ext cx="3100935" cy="338554"/>
          </a:xfrm>
          <a:prstGeom prst="rect">
            <a:avLst/>
          </a:prstGeom>
          <a:solidFill>
            <a:srgbClr val="00B050"/>
          </a:solidFill>
        </p:spPr>
        <p:txBody>
          <a:bodyPr wrap="square" rtlCol="0">
            <a:spAutoFit/>
          </a:bodyPr>
          <a:lstStyle/>
          <a:p>
            <a:r>
              <a:rPr lang="en-US" sz="1600" b="1" dirty="0" err="1">
                <a:solidFill>
                  <a:schemeClr val="bg1"/>
                </a:solidFill>
              </a:rPr>
              <a:t>Cài</a:t>
            </a:r>
            <a:r>
              <a:rPr lang="en-US" sz="1600" b="1" dirty="0">
                <a:solidFill>
                  <a:schemeClr val="bg1"/>
                </a:solidFill>
              </a:rPr>
              <a:t> </a:t>
            </a:r>
            <a:r>
              <a:rPr lang="en-US" sz="1600" b="1" dirty="0" err="1">
                <a:solidFill>
                  <a:schemeClr val="bg1"/>
                </a:solidFill>
              </a:rPr>
              <a:t>đặt</a:t>
            </a:r>
            <a:r>
              <a:rPr lang="en-US" sz="1600" b="1" dirty="0">
                <a:solidFill>
                  <a:schemeClr val="bg1"/>
                </a:solidFill>
              </a:rPr>
              <a:t> </a:t>
            </a:r>
            <a:r>
              <a:rPr lang="en-US" sz="1600" b="1" dirty="0" err="1">
                <a:solidFill>
                  <a:schemeClr val="bg1"/>
                </a:solidFill>
              </a:rPr>
              <a:t>thực</a:t>
            </a:r>
            <a:r>
              <a:rPr lang="en-US" sz="1600" b="1" dirty="0">
                <a:solidFill>
                  <a:schemeClr val="bg1"/>
                </a:solidFill>
              </a:rPr>
              <a:t> </a:t>
            </a:r>
            <a:r>
              <a:rPr lang="en-US" sz="1600" b="1" dirty="0" err="1">
                <a:solidFill>
                  <a:schemeClr val="bg1"/>
                </a:solidFill>
              </a:rPr>
              <a:t>nghiệm</a:t>
            </a:r>
            <a:r>
              <a:rPr lang="en-US" sz="1600" b="1" dirty="0">
                <a:solidFill>
                  <a:schemeClr val="bg1"/>
                </a:solidFill>
              </a:rPr>
              <a:t> </a:t>
            </a:r>
            <a:r>
              <a:rPr lang="en-US" sz="1600" b="1" dirty="0" err="1">
                <a:solidFill>
                  <a:schemeClr val="bg1"/>
                </a:solidFill>
              </a:rPr>
              <a:t>và</a:t>
            </a:r>
            <a:r>
              <a:rPr lang="en-US" sz="1600" b="1" dirty="0">
                <a:solidFill>
                  <a:schemeClr val="bg1"/>
                </a:solidFill>
              </a:rPr>
              <a:t> demo</a:t>
            </a:r>
          </a:p>
        </p:txBody>
      </p:sp>
      <p:sp>
        <p:nvSpPr>
          <p:cNvPr id="1894" name="TextBox 1893">
            <a:extLst>
              <a:ext uri="{FF2B5EF4-FFF2-40B4-BE49-F238E27FC236}">
                <a16:creationId xmlns:a16="http://schemas.microsoft.com/office/drawing/2014/main" id="{5016FDA3-BE7A-F6AA-695F-70541F791B86}"/>
              </a:ext>
            </a:extLst>
          </p:cNvPr>
          <p:cNvSpPr txBox="1"/>
          <p:nvPr/>
        </p:nvSpPr>
        <p:spPr>
          <a:xfrm>
            <a:off x="1606842" y="2391112"/>
            <a:ext cx="1073503" cy="307777"/>
          </a:xfrm>
          <a:prstGeom prst="rect">
            <a:avLst/>
          </a:prstGeom>
          <a:noFill/>
        </p:spPr>
        <p:txBody>
          <a:bodyPr wrap="square" rtlCol="0">
            <a:spAutoFit/>
          </a:bodyPr>
          <a:lstStyle/>
          <a:p>
            <a:r>
              <a:rPr lang="en-US" dirty="0"/>
              <a:t>NỘI DUNG</a:t>
            </a:r>
          </a:p>
        </p:txBody>
      </p:sp>
      <p:sp>
        <p:nvSpPr>
          <p:cNvPr id="2" name="TextBox 1">
            <a:extLst>
              <a:ext uri="{FF2B5EF4-FFF2-40B4-BE49-F238E27FC236}">
                <a16:creationId xmlns:a16="http://schemas.microsoft.com/office/drawing/2014/main" id="{F68EB17C-F698-AF8A-7E6D-67296778E3C3}"/>
              </a:ext>
            </a:extLst>
          </p:cNvPr>
          <p:cNvSpPr txBox="1"/>
          <p:nvPr/>
        </p:nvSpPr>
        <p:spPr>
          <a:xfrm>
            <a:off x="3651935" y="2006539"/>
            <a:ext cx="283758" cy="307777"/>
          </a:xfrm>
          <a:prstGeom prst="rect">
            <a:avLst/>
          </a:prstGeom>
          <a:noFill/>
        </p:spPr>
        <p:txBody>
          <a:bodyPr wrap="square" rtlCol="0">
            <a:spAutoFit/>
          </a:bodyPr>
          <a:lstStyle/>
          <a:p>
            <a:r>
              <a:rPr lang="en-US" b="1" dirty="0">
                <a:solidFill>
                  <a:schemeClr val="bg1"/>
                </a:solidFill>
              </a:rPr>
              <a:t>II</a:t>
            </a:r>
          </a:p>
        </p:txBody>
      </p:sp>
      <p:sp>
        <p:nvSpPr>
          <p:cNvPr id="7" name="TextBox 6">
            <a:extLst>
              <a:ext uri="{FF2B5EF4-FFF2-40B4-BE49-F238E27FC236}">
                <a16:creationId xmlns:a16="http://schemas.microsoft.com/office/drawing/2014/main" id="{46FB001C-8A5D-03DB-730F-D6F544675D8E}"/>
              </a:ext>
            </a:extLst>
          </p:cNvPr>
          <p:cNvSpPr txBox="1"/>
          <p:nvPr/>
        </p:nvSpPr>
        <p:spPr>
          <a:xfrm>
            <a:off x="3627112" y="2708509"/>
            <a:ext cx="378567" cy="307777"/>
          </a:xfrm>
          <a:prstGeom prst="rect">
            <a:avLst/>
          </a:prstGeom>
          <a:noFill/>
        </p:spPr>
        <p:txBody>
          <a:bodyPr wrap="square" rtlCol="0">
            <a:spAutoFit/>
          </a:bodyPr>
          <a:lstStyle/>
          <a:p>
            <a:r>
              <a:rPr lang="en-US" b="1" dirty="0">
                <a:solidFill>
                  <a:schemeClr val="bg1"/>
                </a:solidFill>
              </a:rPr>
              <a:t>III</a:t>
            </a:r>
          </a:p>
        </p:txBody>
      </p:sp>
      <p:sp>
        <p:nvSpPr>
          <p:cNvPr id="8" name="TextBox 7">
            <a:extLst>
              <a:ext uri="{FF2B5EF4-FFF2-40B4-BE49-F238E27FC236}">
                <a16:creationId xmlns:a16="http://schemas.microsoft.com/office/drawing/2014/main" id="{4064D430-5024-09D2-7660-BA656112D1EC}"/>
              </a:ext>
            </a:extLst>
          </p:cNvPr>
          <p:cNvSpPr txBox="1"/>
          <p:nvPr/>
        </p:nvSpPr>
        <p:spPr>
          <a:xfrm>
            <a:off x="3627112" y="3442954"/>
            <a:ext cx="378567" cy="307777"/>
          </a:xfrm>
          <a:prstGeom prst="rect">
            <a:avLst/>
          </a:prstGeom>
          <a:noFill/>
        </p:spPr>
        <p:txBody>
          <a:bodyPr wrap="square" rtlCol="0">
            <a:spAutoFit/>
          </a:bodyPr>
          <a:lstStyle/>
          <a:p>
            <a:r>
              <a:rPr lang="en-US" b="1" dirty="0">
                <a:solidFill>
                  <a:schemeClr val="bg1"/>
                </a:solidFill>
              </a:rPr>
              <a:t>IV</a:t>
            </a:r>
          </a:p>
        </p:txBody>
      </p:sp>
    </p:spTree>
    <p:extLst>
      <p:ext uri="{BB962C8B-B14F-4D97-AF65-F5344CB8AC3E}">
        <p14:creationId xmlns:p14="http://schemas.microsoft.com/office/powerpoint/2010/main" val="2134551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459724" y="181219"/>
            <a:ext cx="583794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latin typeface="+mj-lt"/>
                <a:cs typeface="Times New Roman" panose="02020603050405020304" pitchFamily="18" charset="0"/>
              </a:rPr>
              <a:t>III. PHÂN TÍCH THIẾT KẾ HỆ THỐNG</a:t>
            </a:r>
            <a:endParaRPr sz="2500" dirty="0">
              <a:latin typeface="+mj-lt"/>
              <a:cs typeface="Times New Roman" panose="02020603050405020304" pitchFamily="18" charset="0"/>
            </a:endParaRPr>
          </a:p>
        </p:txBody>
      </p:sp>
      <p:sp>
        <p:nvSpPr>
          <p:cNvPr id="5" name="TextBox 4">
            <a:extLst>
              <a:ext uri="{FF2B5EF4-FFF2-40B4-BE49-F238E27FC236}">
                <a16:creationId xmlns:a16="http://schemas.microsoft.com/office/drawing/2014/main" id="{FF990375-320C-C228-82DA-351E1E613FBD}"/>
              </a:ext>
            </a:extLst>
          </p:cNvPr>
          <p:cNvSpPr txBox="1"/>
          <p:nvPr/>
        </p:nvSpPr>
        <p:spPr>
          <a:xfrm>
            <a:off x="876128" y="825023"/>
            <a:ext cx="3984629" cy="369332"/>
          </a:xfrm>
          <a:prstGeom prst="rect">
            <a:avLst/>
          </a:prstGeom>
          <a:noFill/>
        </p:spPr>
        <p:txBody>
          <a:bodyPr wrap="square" rtlCol="0">
            <a:spAutoFit/>
          </a:bodyPr>
          <a:lstStyle/>
          <a:p>
            <a:r>
              <a:rPr lang="en-US" sz="1800" b="1" dirty="0"/>
              <a:t>1. </a:t>
            </a:r>
            <a:r>
              <a:rPr lang="en-US" sz="1800" b="1" dirty="0" err="1"/>
              <a:t>Mô</a:t>
            </a:r>
            <a:r>
              <a:rPr lang="en-US" sz="1800" b="1" dirty="0"/>
              <a:t> </a:t>
            </a:r>
            <a:r>
              <a:rPr lang="en-US" sz="1800" b="1" dirty="0" err="1"/>
              <a:t>hình</a:t>
            </a:r>
            <a:r>
              <a:rPr lang="en-US" sz="1800" b="1" dirty="0"/>
              <a:t> </a:t>
            </a:r>
            <a:r>
              <a:rPr lang="en-US" sz="1800" b="1" dirty="0" err="1"/>
              <a:t>dữ</a:t>
            </a:r>
            <a:r>
              <a:rPr lang="en-US" sz="1800" b="1" dirty="0"/>
              <a:t> </a:t>
            </a:r>
            <a:r>
              <a:rPr lang="en-US" sz="1800" b="1" dirty="0" err="1"/>
              <a:t>liệu</a:t>
            </a:r>
            <a:r>
              <a:rPr lang="en-US" sz="1800" b="1" dirty="0"/>
              <a:t> </a:t>
            </a:r>
            <a:r>
              <a:rPr lang="en-US" sz="1800" b="1" dirty="0" err="1"/>
              <a:t>mức</a:t>
            </a:r>
            <a:r>
              <a:rPr lang="en-US" sz="1800" b="1" dirty="0"/>
              <a:t> </a:t>
            </a:r>
            <a:r>
              <a:rPr lang="en-US" sz="1800" b="1" dirty="0" err="1"/>
              <a:t>quan</a:t>
            </a:r>
            <a:r>
              <a:rPr lang="en-US" sz="1800" b="1" dirty="0"/>
              <a:t> </a:t>
            </a:r>
            <a:r>
              <a:rPr lang="en-US" sz="1800" b="1" dirty="0" err="1"/>
              <a:t>niệm</a:t>
            </a:r>
            <a:endParaRPr lang="en-US" sz="1800" b="1" dirty="0"/>
          </a:p>
        </p:txBody>
      </p:sp>
      <p:pic>
        <p:nvPicPr>
          <p:cNvPr id="7" name="Picture 6">
            <a:extLst>
              <a:ext uri="{FF2B5EF4-FFF2-40B4-BE49-F238E27FC236}">
                <a16:creationId xmlns:a16="http://schemas.microsoft.com/office/drawing/2014/main" id="{6C86B0F0-7D2C-81D6-44C6-31683466A9BA}"/>
              </a:ext>
            </a:extLst>
          </p:cNvPr>
          <p:cNvPicPr>
            <a:picLocks noChangeAspect="1"/>
          </p:cNvPicPr>
          <p:nvPr/>
        </p:nvPicPr>
        <p:blipFill>
          <a:blip r:embed="rId3"/>
          <a:stretch>
            <a:fillRect/>
          </a:stretch>
        </p:blipFill>
        <p:spPr>
          <a:xfrm>
            <a:off x="1776762" y="1480382"/>
            <a:ext cx="5590476" cy="2838095"/>
          </a:xfrm>
          <a:prstGeom prst="rect">
            <a:avLst/>
          </a:prstGeom>
        </p:spPr>
      </p:pic>
    </p:spTree>
    <p:extLst>
      <p:ext uri="{BB962C8B-B14F-4D97-AF65-F5344CB8AC3E}">
        <p14:creationId xmlns:p14="http://schemas.microsoft.com/office/powerpoint/2010/main" val="2222601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459724" y="181219"/>
            <a:ext cx="583794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latin typeface="+mj-lt"/>
                <a:cs typeface="Times New Roman" panose="02020603050405020304" pitchFamily="18" charset="0"/>
              </a:rPr>
              <a:t>III. PHÂN TÍCH THIẾT KẾ HỆ THỐNG</a:t>
            </a:r>
            <a:endParaRPr sz="2500" dirty="0">
              <a:latin typeface="+mj-lt"/>
              <a:cs typeface="Times New Roman" panose="02020603050405020304" pitchFamily="18" charset="0"/>
            </a:endParaRPr>
          </a:p>
        </p:txBody>
      </p:sp>
      <p:sp>
        <p:nvSpPr>
          <p:cNvPr id="5" name="TextBox 4">
            <a:extLst>
              <a:ext uri="{FF2B5EF4-FFF2-40B4-BE49-F238E27FC236}">
                <a16:creationId xmlns:a16="http://schemas.microsoft.com/office/drawing/2014/main" id="{FF990375-320C-C228-82DA-351E1E613FBD}"/>
              </a:ext>
            </a:extLst>
          </p:cNvPr>
          <p:cNvSpPr txBox="1"/>
          <p:nvPr/>
        </p:nvSpPr>
        <p:spPr>
          <a:xfrm>
            <a:off x="855504" y="760795"/>
            <a:ext cx="2313958" cy="369332"/>
          </a:xfrm>
          <a:prstGeom prst="rect">
            <a:avLst/>
          </a:prstGeom>
          <a:noFill/>
        </p:spPr>
        <p:txBody>
          <a:bodyPr wrap="square" rtlCol="0">
            <a:spAutoFit/>
          </a:bodyPr>
          <a:lstStyle/>
          <a:p>
            <a:r>
              <a:rPr lang="en-US" sz="1800" b="1" dirty="0"/>
              <a:t>2. </a:t>
            </a:r>
            <a:r>
              <a:rPr lang="en-US" sz="1800" b="1" dirty="0" err="1"/>
              <a:t>Cơ</a:t>
            </a:r>
            <a:r>
              <a:rPr lang="en-US" sz="1800" b="1" dirty="0"/>
              <a:t> </a:t>
            </a:r>
            <a:r>
              <a:rPr lang="en-US" sz="1800" b="1" dirty="0" err="1"/>
              <a:t>sở</a:t>
            </a:r>
            <a:r>
              <a:rPr lang="en-US" sz="1800" b="1" dirty="0"/>
              <a:t> </a:t>
            </a:r>
            <a:r>
              <a:rPr lang="en-US" sz="1800" b="1" dirty="0" err="1"/>
              <a:t>dữ</a:t>
            </a:r>
            <a:r>
              <a:rPr lang="en-US" sz="1800" b="1" dirty="0"/>
              <a:t> </a:t>
            </a:r>
            <a:r>
              <a:rPr lang="en-US" sz="1800" b="1" dirty="0" err="1"/>
              <a:t>liệu</a:t>
            </a:r>
            <a:endParaRPr lang="en-US" sz="1800" b="1" dirty="0"/>
          </a:p>
        </p:txBody>
      </p:sp>
      <p:pic>
        <p:nvPicPr>
          <p:cNvPr id="1027" name="Picture 1">
            <a:extLst>
              <a:ext uri="{FF2B5EF4-FFF2-40B4-BE49-F238E27FC236}">
                <a16:creationId xmlns:a16="http://schemas.microsoft.com/office/drawing/2014/main" id="{F42AE97D-C564-4150-E302-923004F17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1410905"/>
            <a:ext cx="37338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0117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459724" y="181219"/>
            <a:ext cx="583794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latin typeface="+mj-lt"/>
                <a:cs typeface="Times New Roman" panose="02020603050405020304" pitchFamily="18" charset="0"/>
              </a:rPr>
              <a:t>III. PHÂN TÍCH THIẾT KẾ HỆ THỐNG</a:t>
            </a:r>
            <a:endParaRPr sz="2500" dirty="0">
              <a:latin typeface="+mj-lt"/>
              <a:cs typeface="Times New Roman" panose="02020603050405020304" pitchFamily="18" charset="0"/>
            </a:endParaRPr>
          </a:p>
        </p:txBody>
      </p:sp>
      <p:sp>
        <p:nvSpPr>
          <p:cNvPr id="5" name="TextBox 4">
            <a:extLst>
              <a:ext uri="{FF2B5EF4-FFF2-40B4-BE49-F238E27FC236}">
                <a16:creationId xmlns:a16="http://schemas.microsoft.com/office/drawing/2014/main" id="{FF990375-320C-C228-82DA-351E1E613FBD}"/>
              </a:ext>
            </a:extLst>
          </p:cNvPr>
          <p:cNvSpPr txBox="1"/>
          <p:nvPr/>
        </p:nvSpPr>
        <p:spPr>
          <a:xfrm>
            <a:off x="855504" y="760795"/>
            <a:ext cx="2313958" cy="369332"/>
          </a:xfrm>
          <a:prstGeom prst="rect">
            <a:avLst/>
          </a:prstGeom>
          <a:noFill/>
        </p:spPr>
        <p:txBody>
          <a:bodyPr wrap="square" rtlCol="0">
            <a:spAutoFit/>
          </a:bodyPr>
          <a:lstStyle/>
          <a:p>
            <a:r>
              <a:rPr lang="en-US" sz="1800" b="1" dirty="0"/>
              <a:t>3. </a:t>
            </a:r>
            <a:r>
              <a:rPr lang="en-US" sz="1800" b="1" dirty="0" err="1"/>
              <a:t>Sơ</a:t>
            </a:r>
            <a:r>
              <a:rPr lang="en-US" sz="1800" b="1" dirty="0"/>
              <a:t> </a:t>
            </a:r>
            <a:r>
              <a:rPr lang="en-US" sz="1800" b="1" dirty="0" err="1"/>
              <a:t>đồ</a:t>
            </a:r>
            <a:r>
              <a:rPr lang="en-US" sz="1800" b="1" dirty="0"/>
              <a:t> website</a:t>
            </a:r>
          </a:p>
        </p:txBody>
      </p:sp>
      <p:pic>
        <p:nvPicPr>
          <p:cNvPr id="2050" name="Picture 1">
            <a:extLst>
              <a:ext uri="{FF2B5EF4-FFF2-40B4-BE49-F238E27FC236}">
                <a16:creationId xmlns:a16="http://schemas.microsoft.com/office/drawing/2014/main" id="{0745D1DF-2ECA-AAB8-5739-3918A0855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333" y="1298920"/>
            <a:ext cx="6929334" cy="321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5806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459724" y="181219"/>
            <a:ext cx="618170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latin typeface="+mj-lt"/>
                <a:cs typeface="Times New Roman" panose="02020603050405020304" pitchFamily="18" charset="0"/>
              </a:rPr>
              <a:t>IV. CÀI ĐẶT THỰC NGHIỆM VÀ DEMO</a:t>
            </a:r>
            <a:endParaRPr sz="2500" dirty="0">
              <a:latin typeface="+mj-lt"/>
              <a:cs typeface="Times New Roman" panose="02020603050405020304" pitchFamily="18" charset="0"/>
            </a:endParaRPr>
          </a:p>
        </p:txBody>
      </p:sp>
      <p:pic>
        <p:nvPicPr>
          <p:cNvPr id="2" name="Picture 1">
            <a:extLst>
              <a:ext uri="{FF2B5EF4-FFF2-40B4-BE49-F238E27FC236}">
                <a16:creationId xmlns:a16="http://schemas.microsoft.com/office/drawing/2014/main" id="{7690CD3F-0A0F-C15B-5C2E-37410A4F500D}"/>
              </a:ext>
            </a:extLst>
          </p:cNvPr>
          <p:cNvPicPr>
            <a:picLocks noChangeAspect="1"/>
          </p:cNvPicPr>
          <p:nvPr/>
        </p:nvPicPr>
        <p:blipFill>
          <a:blip r:embed="rId3"/>
          <a:stretch>
            <a:fillRect/>
          </a:stretch>
        </p:blipFill>
        <p:spPr>
          <a:xfrm>
            <a:off x="1037425" y="753919"/>
            <a:ext cx="2664407" cy="4098360"/>
          </a:xfrm>
          <a:prstGeom prst="rect">
            <a:avLst/>
          </a:prstGeom>
        </p:spPr>
      </p:pic>
      <p:pic>
        <p:nvPicPr>
          <p:cNvPr id="1026" name="Picture 1">
            <a:extLst>
              <a:ext uri="{FF2B5EF4-FFF2-40B4-BE49-F238E27FC236}">
                <a16:creationId xmlns:a16="http://schemas.microsoft.com/office/drawing/2014/main" id="{80994504-30A7-83D8-44F8-CD99E53C5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8714" y="1267676"/>
            <a:ext cx="3585340" cy="3323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0077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459724" y="181219"/>
            <a:ext cx="618170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latin typeface="+mj-lt"/>
                <a:cs typeface="Times New Roman" panose="02020603050405020304" pitchFamily="18" charset="0"/>
              </a:rPr>
              <a:t>IV. CÀI ĐẶT THỰC NGHIỆM VÀ DEMO</a:t>
            </a:r>
            <a:endParaRPr sz="2500" dirty="0">
              <a:latin typeface="+mj-lt"/>
              <a:cs typeface="Times New Roman" panose="02020603050405020304" pitchFamily="18" charset="0"/>
            </a:endParaRPr>
          </a:p>
        </p:txBody>
      </p:sp>
      <p:pic>
        <p:nvPicPr>
          <p:cNvPr id="2050" name="Picture 1">
            <a:extLst>
              <a:ext uri="{FF2B5EF4-FFF2-40B4-BE49-F238E27FC236}">
                <a16:creationId xmlns:a16="http://schemas.microsoft.com/office/drawing/2014/main" id="{F078E522-6BA6-A4B2-D963-D89586613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7" y="1051559"/>
            <a:ext cx="2363216" cy="37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1">
            <a:extLst>
              <a:ext uri="{FF2B5EF4-FFF2-40B4-BE49-F238E27FC236}">
                <a16:creationId xmlns:a16="http://schemas.microsoft.com/office/drawing/2014/main" id="{E7A334D9-76D2-1207-111C-B5D8A0723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51558"/>
            <a:ext cx="2289540" cy="37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0333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459724" y="181219"/>
            <a:ext cx="618170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latin typeface="+mj-lt"/>
                <a:cs typeface="Times New Roman" panose="02020603050405020304" pitchFamily="18" charset="0"/>
              </a:rPr>
              <a:t>IV. CÀI ĐẶT THỰC NGHIỆM VÀ DEMO</a:t>
            </a:r>
            <a:endParaRPr sz="2500" dirty="0">
              <a:latin typeface="+mj-lt"/>
              <a:cs typeface="Times New Roman" panose="02020603050405020304" pitchFamily="18" charset="0"/>
            </a:endParaRPr>
          </a:p>
        </p:txBody>
      </p:sp>
      <p:pic>
        <p:nvPicPr>
          <p:cNvPr id="2052" name="Picture 1">
            <a:extLst>
              <a:ext uri="{FF2B5EF4-FFF2-40B4-BE49-F238E27FC236}">
                <a16:creationId xmlns:a16="http://schemas.microsoft.com/office/drawing/2014/main" id="{313D1C30-1AC0-491D-6145-20B41D102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1500679"/>
            <a:ext cx="5562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154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459724" y="181219"/>
            <a:ext cx="618170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latin typeface="+mj-lt"/>
                <a:cs typeface="Times New Roman" panose="02020603050405020304" pitchFamily="18" charset="0"/>
              </a:rPr>
              <a:t>IV. CÀI ĐẶT THỰC NGHIỆM VÀ DEMO</a:t>
            </a:r>
            <a:endParaRPr sz="2500" dirty="0">
              <a:latin typeface="+mj-lt"/>
              <a:cs typeface="Times New Roman" panose="02020603050405020304" pitchFamily="18" charset="0"/>
            </a:endParaRPr>
          </a:p>
        </p:txBody>
      </p:sp>
      <p:pic>
        <p:nvPicPr>
          <p:cNvPr id="3074" name="Picture 1">
            <a:extLst>
              <a:ext uri="{FF2B5EF4-FFF2-40B4-BE49-F238E27FC236}">
                <a16:creationId xmlns:a16="http://schemas.microsoft.com/office/drawing/2014/main" id="{23ACE37C-6DDE-7DA1-7C8D-2188F38F7E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773" y="1403667"/>
            <a:ext cx="5576887"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4880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pic>
        <p:nvPicPr>
          <p:cNvPr id="6" name="Picture 5">
            <a:extLst>
              <a:ext uri="{FF2B5EF4-FFF2-40B4-BE49-F238E27FC236}">
                <a16:creationId xmlns:a16="http://schemas.microsoft.com/office/drawing/2014/main" id="{8703DD89-C548-7CE0-2166-0DD93BE01452}"/>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430092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2"/>
        <p:cNvGrpSpPr/>
        <p:nvPr/>
      </p:nvGrpSpPr>
      <p:grpSpPr>
        <a:xfrm>
          <a:off x="0" y="0"/>
          <a:ext cx="0" cy="0"/>
          <a:chOff x="0" y="0"/>
          <a:chExt cx="0" cy="0"/>
        </a:xfrm>
      </p:grpSpPr>
      <p:grpSp>
        <p:nvGrpSpPr>
          <p:cNvPr id="2393" name="Google Shape;2393;p63"/>
          <p:cNvGrpSpPr/>
          <p:nvPr/>
        </p:nvGrpSpPr>
        <p:grpSpPr>
          <a:xfrm>
            <a:off x="4290117" y="1363997"/>
            <a:ext cx="3616350" cy="2567527"/>
            <a:chOff x="5138725" y="1338401"/>
            <a:chExt cx="3552900" cy="2638199"/>
          </a:xfrm>
        </p:grpSpPr>
        <p:sp>
          <p:nvSpPr>
            <p:cNvPr id="2394" name="Google Shape;2394;p63"/>
            <p:cNvSpPr/>
            <p:nvPr/>
          </p:nvSpPr>
          <p:spPr>
            <a:xfrm>
              <a:off x="5138725" y="1338401"/>
              <a:ext cx="3552900" cy="228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3"/>
            <p:cNvSpPr/>
            <p:nvPr/>
          </p:nvSpPr>
          <p:spPr>
            <a:xfrm>
              <a:off x="6522475" y="3624700"/>
              <a:ext cx="785400" cy="248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3"/>
            <p:cNvSpPr/>
            <p:nvPr/>
          </p:nvSpPr>
          <p:spPr>
            <a:xfrm>
              <a:off x="5884975" y="3873100"/>
              <a:ext cx="2060400" cy="10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7" name="Google Shape;2397;p63"/>
          <p:cNvSpPr txBox="1">
            <a:spLocks noGrp="1"/>
          </p:cNvSpPr>
          <p:nvPr>
            <p:ph type="title"/>
          </p:nvPr>
        </p:nvSpPr>
        <p:spPr>
          <a:xfrm>
            <a:off x="535095" y="470278"/>
            <a:ext cx="3950900" cy="57766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dirty="0">
                <a:latin typeface="+mn-lt"/>
                <a:cs typeface="Times New Roman" panose="02020603050405020304" pitchFamily="18" charset="0"/>
              </a:rPr>
              <a:t>I. LÝ DO CHỌN ĐỀ TÀI</a:t>
            </a:r>
            <a:endParaRPr sz="2500" dirty="0">
              <a:latin typeface="+mn-lt"/>
              <a:cs typeface="Times New Roman" panose="02020603050405020304" pitchFamily="18" charset="0"/>
            </a:endParaRPr>
          </a:p>
        </p:txBody>
      </p:sp>
      <p:pic>
        <p:nvPicPr>
          <p:cNvPr id="2399" name="Google Shape;2399;p63"/>
          <p:cNvPicPr preferRelativeResize="0"/>
          <p:nvPr/>
        </p:nvPicPr>
        <p:blipFill>
          <a:blip r:embed="rId3"/>
          <a:srcRect l="7105" r="7105"/>
          <a:stretch/>
        </p:blipFill>
        <p:spPr>
          <a:xfrm>
            <a:off x="4485995" y="1518342"/>
            <a:ext cx="3227967" cy="1876212"/>
          </a:xfrm>
          <a:prstGeom prst="rect">
            <a:avLst/>
          </a:prstGeom>
          <a:noFill/>
          <a:ln>
            <a:noFill/>
          </a:ln>
        </p:spPr>
      </p:pic>
      <p:grpSp>
        <p:nvGrpSpPr>
          <p:cNvPr id="2400" name="Google Shape;2400;p63"/>
          <p:cNvGrpSpPr/>
          <p:nvPr/>
        </p:nvGrpSpPr>
        <p:grpSpPr>
          <a:xfrm>
            <a:off x="7295384" y="2059765"/>
            <a:ext cx="886355" cy="1871759"/>
            <a:chOff x="4414000" y="2320175"/>
            <a:chExt cx="1175700" cy="2288400"/>
          </a:xfrm>
        </p:grpSpPr>
        <p:sp>
          <p:nvSpPr>
            <p:cNvPr id="2401" name="Google Shape;2401;p63"/>
            <p:cNvSpPr/>
            <p:nvPr/>
          </p:nvSpPr>
          <p:spPr>
            <a:xfrm>
              <a:off x="4414000" y="2320175"/>
              <a:ext cx="1175700" cy="2288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3"/>
            <p:cNvSpPr/>
            <p:nvPr/>
          </p:nvSpPr>
          <p:spPr>
            <a:xfrm>
              <a:off x="4869550" y="4432225"/>
              <a:ext cx="264600" cy="103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03" name="Google Shape;2403;p63"/>
          <p:cNvPicPr preferRelativeResize="0"/>
          <p:nvPr/>
        </p:nvPicPr>
        <p:blipFill rotWithShape="1">
          <a:blip r:embed="rId4">
            <a:alphaModFix/>
          </a:blip>
          <a:srcRect l="9415" r="9415"/>
          <a:stretch/>
        </p:blipFill>
        <p:spPr>
          <a:xfrm>
            <a:off x="7367037" y="2154319"/>
            <a:ext cx="743047" cy="1538408"/>
          </a:xfrm>
          <a:prstGeom prst="rect">
            <a:avLst/>
          </a:prstGeom>
          <a:noFill/>
          <a:ln>
            <a:noFill/>
          </a:ln>
        </p:spPr>
      </p:pic>
      <p:sp>
        <p:nvSpPr>
          <p:cNvPr id="4" name="TextBox 3">
            <a:extLst>
              <a:ext uri="{FF2B5EF4-FFF2-40B4-BE49-F238E27FC236}">
                <a16:creationId xmlns:a16="http://schemas.microsoft.com/office/drawing/2014/main" id="{EC0BE6A6-3CD7-77A4-7C6B-1945C0E59160}"/>
              </a:ext>
            </a:extLst>
          </p:cNvPr>
          <p:cNvSpPr txBox="1"/>
          <p:nvPr/>
        </p:nvSpPr>
        <p:spPr>
          <a:xfrm>
            <a:off x="679579" y="1200212"/>
            <a:ext cx="6232356" cy="954107"/>
          </a:xfrm>
          <a:prstGeom prst="rect">
            <a:avLst/>
          </a:prstGeom>
          <a:noFill/>
        </p:spPr>
        <p:txBody>
          <a:bodyPr wrap="square">
            <a:spAutoFit/>
          </a:bodyPr>
          <a:lstStyle/>
          <a:p>
            <a:pPr marL="0" lvl="0" indent="0" algn="l" rtl="0">
              <a:spcBef>
                <a:spcPts val="0"/>
              </a:spcBef>
              <a:spcAft>
                <a:spcPts val="0"/>
              </a:spcAft>
              <a:buNone/>
            </a:pPr>
            <a:r>
              <a:rPr lang="vi-VN" sz="1400" dirty="0">
                <a:latin typeface="+mn-lt"/>
                <a:cs typeface="Times New Roman" panose="02020603050405020304" pitchFamily="18" charset="0"/>
                <a:sym typeface="Wingdings" panose="05000000000000000000" pitchFamily="2" charset="2"/>
              </a:rPr>
              <a:t> Tiết kiệm thời gian</a:t>
            </a:r>
          </a:p>
          <a:p>
            <a:pPr marL="0" lvl="0" indent="0" algn="l" rtl="0">
              <a:spcBef>
                <a:spcPts val="0"/>
              </a:spcBef>
              <a:spcAft>
                <a:spcPts val="0"/>
              </a:spcAft>
              <a:buNone/>
            </a:pPr>
            <a:r>
              <a:rPr lang="vi-VN" sz="1400" dirty="0">
                <a:latin typeface="+mn-lt"/>
                <a:cs typeface="Times New Roman" panose="02020603050405020304" pitchFamily="18" charset="0"/>
                <a:sym typeface="Wingdings" panose="05000000000000000000" pitchFamily="2" charset="2"/>
              </a:rPr>
              <a:t> Giao diện đáp ứng </a:t>
            </a:r>
          </a:p>
          <a:p>
            <a:pPr lvl="0" algn="l" rtl="0">
              <a:spcBef>
                <a:spcPts val="0"/>
              </a:spcBef>
              <a:spcAft>
                <a:spcPts val="0"/>
              </a:spcAft>
            </a:pPr>
            <a:r>
              <a:rPr lang="vi-VN" sz="1400" dirty="0">
                <a:latin typeface="+mn-lt"/>
                <a:cs typeface="Times New Roman" panose="02020603050405020304" pitchFamily="18" charset="0"/>
                <a:sym typeface="Wingdings" panose="05000000000000000000" pitchFamily="2" charset="2"/>
              </a:rPr>
              <a:t> </a:t>
            </a:r>
            <a:r>
              <a:rPr lang="en-US" dirty="0" err="1">
                <a:latin typeface="+mn-lt"/>
                <a:cs typeface="Times New Roman" panose="02020603050405020304" pitchFamily="18" charset="0"/>
                <a:sym typeface="Wingdings" panose="05000000000000000000" pitchFamily="2" charset="2"/>
              </a:rPr>
              <a:t>T</a:t>
            </a:r>
            <a:r>
              <a:rPr lang="en-US" sz="1400" dirty="0" err="1">
                <a:latin typeface="+mn-lt"/>
                <a:cs typeface="Times New Roman" panose="02020603050405020304" pitchFamily="18" charset="0"/>
                <a:sym typeface="Wingdings" panose="05000000000000000000" pitchFamily="2" charset="2"/>
              </a:rPr>
              <a:t>ương</a:t>
            </a:r>
            <a:r>
              <a:rPr lang="en-US" sz="1400" dirty="0">
                <a:latin typeface="+mn-lt"/>
                <a:cs typeface="Times New Roman" panose="02020603050405020304" pitchFamily="18" charset="0"/>
                <a:sym typeface="Wingdings" panose="05000000000000000000" pitchFamily="2" charset="2"/>
              </a:rPr>
              <a:t> </a:t>
            </a:r>
            <a:r>
              <a:rPr lang="en-US" sz="1400" dirty="0" err="1">
                <a:latin typeface="+mn-lt"/>
                <a:cs typeface="Times New Roman" panose="02020603050405020304" pitchFamily="18" charset="0"/>
                <a:sym typeface="Wingdings" panose="05000000000000000000" pitchFamily="2" charset="2"/>
              </a:rPr>
              <a:t>thích</a:t>
            </a:r>
            <a:r>
              <a:rPr lang="en-US" sz="1400" dirty="0">
                <a:latin typeface="+mn-lt"/>
                <a:cs typeface="Times New Roman" panose="02020603050405020304" pitchFamily="18" charset="0"/>
                <a:sym typeface="Wingdings" panose="05000000000000000000" pitchFamily="2" charset="2"/>
              </a:rPr>
              <a:t> </a:t>
            </a:r>
            <a:r>
              <a:rPr lang="en-US" sz="1400" dirty="0" err="1">
                <a:latin typeface="+mn-lt"/>
                <a:cs typeface="Times New Roman" panose="02020603050405020304" pitchFamily="18" charset="0"/>
                <a:sym typeface="Wingdings" panose="05000000000000000000" pitchFamily="2" charset="2"/>
              </a:rPr>
              <a:t>trên</a:t>
            </a:r>
            <a:r>
              <a:rPr lang="en-US" sz="1400" dirty="0">
                <a:latin typeface="+mn-lt"/>
                <a:cs typeface="Times New Roman" panose="02020603050405020304" pitchFamily="18" charset="0"/>
                <a:sym typeface="Wingdings" panose="05000000000000000000" pitchFamily="2" charset="2"/>
              </a:rPr>
              <a:t> </a:t>
            </a:r>
            <a:r>
              <a:rPr lang="en-US" sz="1400" dirty="0" err="1">
                <a:latin typeface="+mn-lt"/>
                <a:cs typeface="Times New Roman" panose="02020603050405020304" pitchFamily="18" charset="0"/>
                <a:sym typeface="Wingdings" panose="05000000000000000000" pitchFamily="2" charset="2"/>
              </a:rPr>
              <a:t>nhiều</a:t>
            </a:r>
            <a:r>
              <a:rPr lang="en-US" dirty="0">
                <a:latin typeface="+mn-lt"/>
                <a:cs typeface="Times New Roman" panose="02020603050405020304" pitchFamily="18" charset="0"/>
                <a:sym typeface="Wingdings" panose="05000000000000000000" pitchFamily="2" charset="2"/>
              </a:rPr>
              <a:t> </a:t>
            </a:r>
            <a:r>
              <a:rPr lang="en-US" dirty="0" err="1">
                <a:latin typeface="+mn-lt"/>
                <a:cs typeface="Times New Roman" panose="02020603050405020304" pitchFamily="18" charset="0"/>
                <a:sym typeface="Wingdings" panose="05000000000000000000" pitchFamily="2" charset="2"/>
              </a:rPr>
              <a:t>trình</a:t>
            </a:r>
            <a:r>
              <a:rPr lang="en-US" dirty="0">
                <a:latin typeface="+mn-lt"/>
                <a:cs typeface="Times New Roman" panose="02020603050405020304" pitchFamily="18" charset="0"/>
                <a:sym typeface="Wingdings" panose="05000000000000000000" pitchFamily="2" charset="2"/>
              </a:rPr>
              <a:t> </a:t>
            </a:r>
            <a:r>
              <a:rPr lang="en-US" dirty="0" err="1">
                <a:latin typeface="+mn-lt"/>
                <a:cs typeface="Times New Roman" panose="02020603050405020304" pitchFamily="18" charset="0"/>
                <a:sym typeface="Wingdings" panose="05000000000000000000" pitchFamily="2" charset="2"/>
              </a:rPr>
              <a:t>duyệt</a:t>
            </a:r>
            <a:endParaRPr lang="en-US" dirty="0">
              <a:latin typeface="+mn-lt"/>
              <a:cs typeface="Times New Roman" panose="02020603050405020304" pitchFamily="18" charset="0"/>
              <a:sym typeface="Wingdings" panose="05000000000000000000" pitchFamily="2" charset="2"/>
            </a:endParaRPr>
          </a:p>
          <a:p>
            <a:pPr lvl="0" algn="l" rtl="0">
              <a:spcBef>
                <a:spcPts val="0"/>
              </a:spcBef>
              <a:spcAft>
                <a:spcPts val="0"/>
              </a:spcAft>
            </a:pPr>
            <a:r>
              <a:rPr lang="vi-VN" sz="1400" dirty="0">
                <a:latin typeface="+mn-lt"/>
                <a:cs typeface="Times New Roman" panose="02020603050405020304" pitchFamily="18" charset="0"/>
                <a:sym typeface="Wingdings" panose="05000000000000000000" pitchFamily="2" charset="2"/>
              </a:rPr>
              <a:t> Cộng đồng phát triển mạnh mẽ</a:t>
            </a:r>
            <a:endParaRPr lang="vi-VN" sz="1400" dirty="0">
              <a:latin typeface="+mn-lt"/>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grpSp>
        <p:nvGrpSpPr>
          <p:cNvPr id="11" name="Google Shape;2393;p63">
            <a:extLst>
              <a:ext uri="{FF2B5EF4-FFF2-40B4-BE49-F238E27FC236}">
                <a16:creationId xmlns:a16="http://schemas.microsoft.com/office/drawing/2014/main" id="{A2E1B8B0-F63F-9EFA-DA5C-A0335C969C87}"/>
              </a:ext>
            </a:extLst>
          </p:cNvPr>
          <p:cNvGrpSpPr/>
          <p:nvPr/>
        </p:nvGrpSpPr>
        <p:grpSpPr>
          <a:xfrm>
            <a:off x="4965971" y="3242821"/>
            <a:ext cx="2820698" cy="1682689"/>
            <a:chOff x="5138725" y="1338396"/>
            <a:chExt cx="3552900" cy="2627706"/>
          </a:xfrm>
          <a:solidFill>
            <a:schemeClr val="tx1"/>
          </a:solidFill>
        </p:grpSpPr>
        <p:sp>
          <p:nvSpPr>
            <p:cNvPr id="12" name="Google Shape;2394;p63">
              <a:extLst>
                <a:ext uri="{FF2B5EF4-FFF2-40B4-BE49-F238E27FC236}">
                  <a16:creationId xmlns:a16="http://schemas.microsoft.com/office/drawing/2014/main" id="{6755A202-B916-2F9D-AEC6-C3B57EBC7205}"/>
                </a:ext>
              </a:extLst>
            </p:cNvPr>
            <p:cNvSpPr/>
            <p:nvPr/>
          </p:nvSpPr>
          <p:spPr>
            <a:xfrm>
              <a:off x="5138725" y="1338396"/>
              <a:ext cx="3552900" cy="2286301"/>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95;p63">
              <a:extLst>
                <a:ext uri="{FF2B5EF4-FFF2-40B4-BE49-F238E27FC236}">
                  <a16:creationId xmlns:a16="http://schemas.microsoft.com/office/drawing/2014/main" id="{70802DCB-997F-7F26-FEB7-F355CBFBDD39}"/>
                </a:ext>
              </a:extLst>
            </p:cNvPr>
            <p:cNvSpPr/>
            <p:nvPr/>
          </p:nvSpPr>
          <p:spPr>
            <a:xfrm>
              <a:off x="6615280" y="3614203"/>
              <a:ext cx="785401" cy="248399"/>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96;p63">
              <a:extLst>
                <a:ext uri="{FF2B5EF4-FFF2-40B4-BE49-F238E27FC236}">
                  <a16:creationId xmlns:a16="http://schemas.microsoft.com/office/drawing/2014/main" id="{826C5211-3996-690B-8375-89B893D11D93}"/>
                </a:ext>
              </a:extLst>
            </p:cNvPr>
            <p:cNvSpPr/>
            <p:nvPr/>
          </p:nvSpPr>
          <p:spPr>
            <a:xfrm>
              <a:off x="5977780" y="3862603"/>
              <a:ext cx="2060400" cy="103499"/>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2" name="Google Shape;1842;p46"/>
          <p:cNvSpPr txBox="1">
            <a:spLocks noGrp="1"/>
          </p:cNvSpPr>
          <p:nvPr>
            <p:ph type="title"/>
          </p:nvPr>
        </p:nvSpPr>
        <p:spPr>
          <a:xfrm>
            <a:off x="780133" y="205210"/>
            <a:ext cx="5455661" cy="67130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500" dirty="0">
                <a:latin typeface="+mj-lt"/>
                <a:cs typeface="Times New Roman" panose="02020603050405020304" pitchFamily="18" charset="0"/>
              </a:rPr>
              <a:t>II. LÝ THUYẾT NGHIÊN CỨU</a:t>
            </a:r>
            <a:endParaRPr sz="2500" dirty="0">
              <a:latin typeface="+mj-lt"/>
              <a:cs typeface="Times New Roman" panose="02020603050405020304" pitchFamily="18" charset="0"/>
            </a:endParaRPr>
          </a:p>
        </p:txBody>
      </p:sp>
      <p:sp>
        <p:nvSpPr>
          <p:cNvPr id="1843" name="Google Shape;1843;p46"/>
          <p:cNvSpPr txBox="1">
            <a:spLocks noGrp="1"/>
          </p:cNvSpPr>
          <p:nvPr>
            <p:ph type="subTitle" idx="1"/>
          </p:nvPr>
        </p:nvSpPr>
        <p:spPr>
          <a:xfrm>
            <a:off x="713100" y="968468"/>
            <a:ext cx="4381414" cy="1674213"/>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dirty="0">
                <a:latin typeface="Times New Roman" panose="02020603050405020304" pitchFamily="18" charset="0"/>
                <a:cs typeface="Times New Roman" panose="02020603050405020304" pitchFamily="18" charset="0"/>
              </a:rPr>
              <a:t> 1</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thiệu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về</a:t>
            </a:r>
            <a:r>
              <a:rPr lang="en-US" sz="1600" dirty="0">
                <a:latin typeface="Times New Roman" panose="02020603050405020304" pitchFamily="18" charset="0"/>
                <a:cs typeface="Times New Roman" panose="02020603050405020304" pitchFamily="18" charset="0"/>
              </a:rPr>
              <a:t> Bootstrap framework</a:t>
            </a:r>
          </a:p>
          <a:p>
            <a:pPr marL="0" lvl="0" indent="0" algn="l" rtl="0">
              <a:lnSpc>
                <a:spcPct val="150000"/>
              </a:lnSpc>
              <a:spcBef>
                <a:spcPts val="0"/>
              </a:spcBef>
              <a:spcAft>
                <a:spcPts val="0"/>
              </a:spcAft>
              <a:buNone/>
            </a:pPr>
            <a:r>
              <a:rPr lang="en-US" sz="1600" b="1" dirty="0">
                <a:latin typeface="Times New Roman" panose="02020603050405020304" pitchFamily="18" charset="0"/>
                <a:cs typeface="Times New Roman" panose="02020603050405020304" pitchFamily="18" charset="0"/>
              </a:rPr>
              <a:t> 2</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phần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bản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Bootstrap</a:t>
            </a:r>
          </a:p>
          <a:p>
            <a:pPr marL="0" lvl="0" indent="0" algn="l" rtl="0">
              <a:lnSpc>
                <a:spcPct val="150000"/>
              </a:lnSpc>
              <a:spcBef>
                <a:spcPts val="0"/>
              </a:spcBef>
              <a:spcAft>
                <a:spcPts val="0"/>
              </a:spcAft>
              <a:buNone/>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3</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thiệu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về</a:t>
            </a:r>
            <a:r>
              <a:rPr lang="en-US" sz="1600" dirty="0">
                <a:latin typeface="Times New Roman" panose="02020603050405020304" pitchFamily="18" charset="0"/>
                <a:cs typeface="Times New Roman" panose="02020603050405020304" pitchFamily="18" charset="0"/>
              </a:rPr>
              <a:t> PHP</a:t>
            </a:r>
          </a:p>
          <a:p>
            <a:pPr marL="0" indent="0">
              <a:lnSpc>
                <a:spcPct val="150000"/>
              </a:lnSpc>
              <a:buNone/>
            </a:pPr>
            <a:r>
              <a:rPr lang="en-US" sz="1600" b="1" dirty="0">
                <a:latin typeface="Times New Roman" panose="02020603050405020304" pitchFamily="18" charset="0"/>
                <a:cs typeface="Times New Roman" panose="02020603050405020304" pitchFamily="18" charset="0"/>
              </a:rPr>
              <a:t> 4</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thiệu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về</a:t>
            </a:r>
            <a:r>
              <a:rPr lang="en-US" sz="1600" dirty="0">
                <a:latin typeface="Times New Roman" panose="02020603050405020304" pitchFamily="18" charset="0"/>
                <a:cs typeface="Times New Roman" panose="02020603050405020304" pitchFamily="18" charset="0"/>
              </a:rPr>
              <a:t> MySQL</a:t>
            </a:r>
          </a:p>
          <a:p>
            <a:pPr marL="0" lvl="0" indent="0" algn="l" rtl="0">
              <a:lnSpc>
                <a:spcPct val="150000"/>
              </a:lnSpc>
              <a:spcBef>
                <a:spcPts val="0"/>
              </a:spcBef>
              <a:spcAft>
                <a:spcPts val="0"/>
              </a:spcAft>
              <a:buNone/>
            </a:pPr>
            <a:endParaRPr lang="en-US" sz="1600" dirty="0">
              <a:latin typeface="Times New Roman" panose="02020603050405020304" pitchFamily="18" charset="0"/>
              <a:cs typeface="Times New Roman" panose="02020603050405020304" pitchFamily="18" charset="0"/>
            </a:endParaRPr>
          </a:p>
          <a:p>
            <a:pPr marL="0" lvl="0" indent="0" algn="l" rtl="0">
              <a:lnSpc>
                <a:spcPct val="150000"/>
              </a:lnSpc>
              <a:spcBef>
                <a:spcPts val="0"/>
              </a:spcBef>
              <a:spcAft>
                <a:spcPts val="0"/>
              </a:spcAft>
              <a:buNone/>
            </a:pPr>
            <a:endParaRPr lang="en-US"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Picture 17">
            <a:extLst>
              <a:ext uri="{FF2B5EF4-FFF2-40B4-BE49-F238E27FC236}">
                <a16:creationId xmlns:a16="http://schemas.microsoft.com/office/drawing/2014/main" id="{4364C53E-759D-9C47-359C-AD6F1082DE11}"/>
              </a:ext>
            </a:extLst>
          </p:cNvPr>
          <p:cNvPicPr>
            <a:picLocks noChangeAspect="1"/>
          </p:cNvPicPr>
          <p:nvPr/>
        </p:nvPicPr>
        <p:blipFill>
          <a:blip r:embed="rId3"/>
          <a:stretch>
            <a:fillRect/>
          </a:stretch>
        </p:blipFill>
        <p:spPr>
          <a:xfrm>
            <a:off x="5045971" y="3326417"/>
            <a:ext cx="2660698" cy="1288516"/>
          </a:xfrm>
          <a:prstGeom prst="rect">
            <a:avLst/>
          </a:prstGeom>
        </p:spPr>
      </p:pic>
      <p:pic>
        <p:nvPicPr>
          <p:cNvPr id="1026" name="Picture 2" descr="Bootstrap - CSS Framework">
            <a:extLst>
              <a:ext uri="{FF2B5EF4-FFF2-40B4-BE49-F238E27FC236}">
                <a16:creationId xmlns:a16="http://schemas.microsoft.com/office/drawing/2014/main" id="{3FED3DD2-6858-7F33-89DA-43372DCD97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861" y="1981879"/>
            <a:ext cx="980039" cy="8230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8D46EB4-27C6-A323-9971-2A139E8B645C}"/>
              </a:ext>
            </a:extLst>
          </p:cNvPr>
          <p:cNvPicPr>
            <a:picLocks noChangeAspect="1"/>
          </p:cNvPicPr>
          <p:nvPr/>
        </p:nvPicPr>
        <p:blipFill>
          <a:blip r:embed="rId5"/>
          <a:stretch>
            <a:fillRect/>
          </a:stretch>
        </p:blipFill>
        <p:spPr>
          <a:xfrm>
            <a:off x="6489086" y="1725366"/>
            <a:ext cx="1503913" cy="948280"/>
          </a:xfrm>
          <a:prstGeom prst="rect">
            <a:avLst/>
          </a:prstGeom>
        </p:spPr>
      </p:pic>
      <p:cxnSp>
        <p:nvCxnSpPr>
          <p:cNvPr id="5" name="Connector: Curved 4">
            <a:extLst>
              <a:ext uri="{FF2B5EF4-FFF2-40B4-BE49-F238E27FC236}">
                <a16:creationId xmlns:a16="http://schemas.microsoft.com/office/drawing/2014/main" id="{38A7E981-3974-82A5-D265-D0FC89E3D067}"/>
              </a:ext>
            </a:extLst>
          </p:cNvPr>
          <p:cNvCxnSpPr>
            <a:cxnSpLocks/>
          </p:cNvCxnSpPr>
          <p:nvPr/>
        </p:nvCxnSpPr>
        <p:spPr>
          <a:xfrm rot="5400000" flipH="1" flipV="1">
            <a:off x="6332613" y="2630029"/>
            <a:ext cx="613906" cy="474176"/>
          </a:xfrm>
          <a:prstGeom prst="curvedConnector3">
            <a:avLst>
              <a:gd name="adj1" fmla="val 50000"/>
            </a:avLst>
          </a:prstGeom>
          <a:ln w="1905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39B0879F-612F-FA2E-383F-893E52B07558}"/>
              </a:ext>
            </a:extLst>
          </p:cNvPr>
          <p:cNvCxnSpPr>
            <a:cxnSpLocks/>
            <a:stCxn id="12" idx="0"/>
          </p:cNvCxnSpPr>
          <p:nvPr/>
        </p:nvCxnSpPr>
        <p:spPr>
          <a:xfrm rot="16200000" flipV="1">
            <a:off x="5652729" y="2519229"/>
            <a:ext cx="600138" cy="847045"/>
          </a:xfrm>
          <a:prstGeom prst="curvedConnector2">
            <a:avLst/>
          </a:prstGeom>
          <a:ln w="19050">
            <a:prstDash val="solid"/>
            <a:tailEnd type="triangle"/>
          </a:ln>
        </p:spPr>
        <p:style>
          <a:lnRef idx="1">
            <a:schemeClr val="accent1"/>
          </a:lnRef>
          <a:fillRef idx="0">
            <a:schemeClr val="accent1"/>
          </a:fillRef>
          <a:effectRef idx="0">
            <a:schemeClr val="accent1"/>
          </a:effectRef>
          <a:fontRef idx="minor">
            <a:schemeClr val="tx1"/>
          </a:fontRef>
        </p:style>
      </p:cxnSp>
      <p:sp>
        <p:nvSpPr>
          <p:cNvPr id="1052" name="Rectangle: Rounded Corners 1051">
            <a:extLst>
              <a:ext uri="{FF2B5EF4-FFF2-40B4-BE49-F238E27FC236}">
                <a16:creationId xmlns:a16="http://schemas.microsoft.com/office/drawing/2014/main" id="{3556A153-A493-93B8-D7A3-7E809D113170}"/>
              </a:ext>
            </a:extLst>
          </p:cNvPr>
          <p:cNvSpPr/>
          <p:nvPr/>
        </p:nvSpPr>
        <p:spPr>
          <a:xfrm>
            <a:off x="6317109" y="3189443"/>
            <a:ext cx="118423" cy="54022"/>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585934" y="399192"/>
            <a:ext cx="731727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mj-lt"/>
              </a:rPr>
              <a:t>1. </a:t>
            </a:r>
            <a:r>
              <a:rPr lang="vi-VN" sz="3200" dirty="0">
                <a:latin typeface="+mn-lt"/>
              </a:rPr>
              <a:t>Giới thiệu về Bootstrap framework</a:t>
            </a:r>
            <a:endParaRPr sz="3200" dirty="0">
              <a:latin typeface="+mn-lt"/>
            </a:endParaRPr>
          </a:p>
        </p:txBody>
      </p:sp>
      <p:sp>
        <p:nvSpPr>
          <p:cNvPr id="1533" name="Google Shape;1533;p39"/>
          <p:cNvSpPr txBox="1">
            <a:spLocks noGrp="1"/>
          </p:cNvSpPr>
          <p:nvPr>
            <p:ph type="subTitle" idx="2"/>
          </p:nvPr>
        </p:nvSpPr>
        <p:spPr>
          <a:xfrm>
            <a:off x="671694" y="1366715"/>
            <a:ext cx="7915236" cy="120503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600" dirty="0">
                <a:latin typeface="+mn-lt"/>
                <a:cs typeface="Times New Roman" panose="02020603050405020304" pitchFamily="18" charset="0"/>
              </a:rPr>
              <a:t>Bootstrap là một front-end framework mã nguồn mở miễn phí giúp quá trình phát triển web được nhanh và dễ dàng hơn. </a:t>
            </a:r>
          </a:p>
        </p:txBody>
      </p:sp>
      <p:grpSp>
        <p:nvGrpSpPr>
          <p:cNvPr id="1534" name="Google Shape;1534;p39"/>
          <p:cNvGrpSpPr/>
          <p:nvPr/>
        </p:nvGrpSpPr>
        <p:grpSpPr>
          <a:xfrm>
            <a:off x="-123925" y="4132283"/>
            <a:ext cx="4558967" cy="1141122"/>
            <a:chOff x="-123925" y="4132283"/>
            <a:chExt cx="4558967" cy="1141122"/>
          </a:xfrm>
        </p:grpSpPr>
        <p:grpSp>
          <p:nvGrpSpPr>
            <p:cNvPr id="1535" name="Google Shape;1535;p39"/>
            <p:cNvGrpSpPr/>
            <p:nvPr/>
          </p:nvGrpSpPr>
          <p:grpSpPr>
            <a:xfrm>
              <a:off x="-2" y="4132283"/>
              <a:ext cx="2308406" cy="1141122"/>
              <a:chOff x="-2" y="4132283"/>
              <a:chExt cx="2308406" cy="1141122"/>
            </a:xfrm>
          </p:grpSpPr>
          <p:sp>
            <p:nvSpPr>
              <p:cNvPr id="1536" name="Google Shape;1536;p39"/>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9"/>
            <p:cNvGrpSpPr/>
            <p:nvPr/>
          </p:nvGrpSpPr>
          <p:grpSpPr>
            <a:xfrm>
              <a:off x="-123925" y="4386226"/>
              <a:ext cx="4558967" cy="134100"/>
              <a:chOff x="796100" y="3019701"/>
              <a:chExt cx="4558967" cy="134100"/>
            </a:xfrm>
          </p:grpSpPr>
          <p:sp>
            <p:nvSpPr>
              <p:cNvPr id="1539" name="Google Shape;1539;p3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0" name="Google Shape;1540;p3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a:extLst>
              <a:ext uri="{FF2B5EF4-FFF2-40B4-BE49-F238E27FC236}">
                <a16:creationId xmlns:a16="http://schemas.microsoft.com/office/drawing/2014/main" id="{F6C6165C-9C7C-F6AF-566C-D01C59EF1CCF}"/>
              </a:ext>
            </a:extLst>
          </p:cNvPr>
          <p:cNvSpPr txBox="1"/>
          <p:nvPr/>
        </p:nvSpPr>
        <p:spPr>
          <a:xfrm>
            <a:off x="671694" y="1066405"/>
            <a:ext cx="2170069" cy="369332"/>
          </a:xfrm>
          <a:prstGeom prst="rect">
            <a:avLst/>
          </a:prstGeom>
          <a:noFill/>
        </p:spPr>
        <p:txBody>
          <a:bodyPr wrap="square" rtlCol="0">
            <a:spAutoFit/>
          </a:bodyPr>
          <a:lstStyle/>
          <a:p>
            <a:r>
              <a:rPr lang="vi-VN" sz="1800" b="1" dirty="0">
                <a:latin typeface="+mn-lt"/>
                <a:cs typeface="Times New Roman" panose="02020603050405020304" pitchFamily="18" charset="0"/>
              </a:rPr>
              <a:t>Bootstrap là gì ?</a:t>
            </a:r>
            <a:endParaRPr lang="en-US" sz="1800" b="1" dirty="0">
              <a:latin typeface="+mn-lt"/>
              <a:cs typeface="Times New Roman" panose="02020603050405020304" pitchFamily="18" charset="0"/>
            </a:endParaRPr>
          </a:p>
        </p:txBody>
      </p:sp>
      <p:pic>
        <p:nvPicPr>
          <p:cNvPr id="1028" name="Picture 4" descr="Bootstrap là gì trong website? Hiểu rõ Bootstrap chỉ trong 5P! 2024">
            <a:extLst>
              <a:ext uri="{FF2B5EF4-FFF2-40B4-BE49-F238E27FC236}">
                <a16:creationId xmlns:a16="http://schemas.microsoft.com/office/drawing/2014/main" id="{2354080A-0319-3522-7552-51BAF1E5E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4539" y="2268340"/>
            <a:ext cx="3552163" cy="19573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0DEF225-2F23-2EC6-1359-53F3F90A13F4}"/>
              </a:ext>
            </a:extLst>
          </p:cNvPr>
          <p:cNvPicPr>
            <a:picLocks noChangeAspect="1"/>
          </p:cNvPicPr>
          <p:nvPr/>
        </p:nvPicPr>
        <p:blipFill>
          <a:blip r:embed="rId4"/>
          <a:stretch>
            <a:fillRect/>
          </a:stretch>
        </p:blipFill>
        <p:spPr>
          <a:xfrm>
            <a:off x="7035714" y="3586200"/>
            <a:ext cx="1092165" cy="10921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368284" y="61142"/>
            <a:ext cx="86309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Times New Roman" panose="02020603050405020304" pitchFamily="18" charset="0"/>
                <a:cs typeface="Times New Roman" panose="02020603050405020304" pitchFamily="18" charset="0"/>
              </a:rPr>
              <a:t>2. </a:t>
            </a:r>
            <a:r>
              <a:rPr lang="en-US" sz="3200" dirty="0" err="1">
                <a:latin typeface="+mn-lt"/>
                <a:cs typeface="Times New Roman" panose="02020603050405020304" pitchFamily="18" charset="0"/>
              </a:rPr>
              <a:t>Một</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số</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thành</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phần</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cơ</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bản</a:t>
            </a:r>
            <a:r>
              <a:rPr lang="en-US" sz="3200" dirty="0">
                <a:latin typeface="+mn-lt"/>
                <a:cs typeface="Times New Roman" panose="02020603050405020304" pitchFamily="18" charset="0"/>
              </a:rPr>
              <a:t> </a:t>
            </a:r>
            <a:r>
              <a:rPr lang="en-US" sz="3200" dirty="0" err="1">
                <a:latin typeface="+mn-lt"/>
                <a:cs typeface="Times New Roman" panose="02020603050405020304" pitchFamily="18" charset="0"/>
              </a:rPr>
              <a:t>của</a:t>
            </a:r>
            <a:r>
              <a:rPr lang="en-US" sz="3200" dirty="0">
                <a:latin typeface="+mn-lt"/>
                <a:cs typeface="Times New Roman" panose="02020603050405020304" pitchFamily="18" charset="0"/>
              </a:rPr>
              <a:t> Bootstrap</a:t>
            </a:r>
            <a:endParaRPr sz="3200" dirty="0">
              <a:latin typeface="+mn-lt"/>
              <a:cs typeface="Times New Roman" panose="02020603050405020304" pitchFamily="18" charset="0"/>
            </a:endParaRPr>
          </a:p>
        </p:txBody>
      </p:sp>
      <p:sp>
        <p:nvSpPr>
          <p:cNvPr id="1533" name="Google Shape;1533;p39"/>
          <p:cNvSpPr txBox="1">
            <a:spLocks noGrp="1"/>
          </p:cNvSpPr>
          <p:nvPr>
            <p:ph type="subTitle" idx="2"/>
          </p:nvPr>
        </p:nvSpPr>
        <p:spPr>
          <a:xfrm>
            <a:off x="523276" y="1080688"/>
            <a:ext cx="7915236" cy="91874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600" dirty="0">
                <a:latin typeface="+mn-lt"/>
                <a:cs typeface="Times New Roman" panose="02020603050405020304" pitchFamily="18" charset="0"/>
              </a:rPr>
              <a:t>Grid System (hệ thống lưới) trong Bootstrap được xây dựng với flexbox, cho phép tạo tới 12 cột trên một trang. Nếu không muốn sử dụng tất cả 12 cột riêng biệt thì có thể nhóm chúng lại với nhau để tạo ra những cột rộng hơn.</a:t>
            </a:r>
          </a:p>
        </p:txBody>
      </p:sp>
      <p:grpSp>
        <p:nvGrpSpPr>
          <p:cNvPr id="1534" name="Google Shape;1534;p39"/>
          <p:cNvGrpSpPr/>
          <p:nvPr/>
        </p:nvGrpSpPr>
        <p:grpSpPr>
          <a:xfrm>
            <a:off x="-123925" y="4132283"/>
            <a:ext cx="4558967" cy="1141122"/>
            <a:chOff x="-123925" y="4132283"/>
            <a:chExt cx="4558967" cy="1141122"/>
          </a:xfrm>
        </p:grpSpPr>
        <p:grpSp>
          <p:nvGrpSpPr>
            <p:cNvPr id="1535" name="Google Shape;1535;p39"/>
            <p:cNvGrpSpPr/>
            <p:nvPr/>
          </p:nvGrpSpPr>
          <p:grpSpPr>
            <a:xfrm>
              <a:off x="-2" y="4132283"/>
              <a:ext cx="2308406" cy="1141122"/>
              <a:chOff x="-2" y="4132283"/>
              <a:chExt cx="2308406" cy="1141122"/>
            </a:xfrm>
          </p:grpSpPr>
          <p:sp>
            <p:nvSpPr>
              <p:cNvPr id="1536" name="Google Shape;1536;p39"/>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9"/>
            <p:cNvGrpSpPr/>
            <p:nvPr/>
          </p:nvGrpSpPr>
          <p:grpSpPr>
            <a:xfrm>
              <a:off x="-123925" y="4386226"/>
              <a:ext cx="4558967" cy="134100"/>
              <a:chOff x="796100" y="3019701"/>
              <a:chExt cx="4558967" cy="134100"/>
            </a:xfrm>
          </p:grpSpPr>
          <p:sp>
            <p:nvSpPr>
              <p:cNvPr id="1539" name="Google Shape;1539;p3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0" name="Google Shape;1540;p3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a:extLst>
              <a:ext uri="{FF2B5EF4-FFF2-40B4-BE49-F238E27FC236}">
                <a16:creationId xmlns:a16="http://schemas.microsoft.com/office/drawing/2014/main" id="{F6C6165C-9C7C-F6AF-566C-D01C59EF1CCF}"/>
              </a:ext>
            </a:extLst>
          </p:cNvPr>
          <p:cNvSpPr txBox="1"/>
          <p:nvPr/>
        </p:nvSpPr>
        <p:spPr>
          <a:xfrm>
            <a:off x="523276" y="779568"/>
            <a:ext cx="3881578" cy="369332"/>
          </a:xfrm>
          <a:prstGeom prst="rect">
            <a:avLst/>
          </a:prstGeom>
          <a:noFill/>
        </p:spPr>
        <p:txBody>
          <a:bodyPr wrap="square" rtlCol="0">
            <a:spAutoFit/>
          </a:bodyPr>
          <a:lstStyle/>
          <a:p>
            <a:r>
              <a:rPr lang="en-US" sz="1800" b="1" dirty="0">
                <a:latin typeface="+mj-lt"/>
                <a:cs typeface="Times New Roman" panose="02020603050405020304" pitchFamily="18" charset="0"/>
              </a:rPr>
              <a:t>2.1 </a:t>
            </a:r>
            <a:r>
              <a:rPr lang="en-US" sz="1800" b="1" dirty="0" err="1">
                <a:latin typeface="+mj-lt"/>
                <a:cs typeface="Times New Roman" panose="02020603050405020304" pitchFamily="18" charset="0"/>
              </a:rPr>
              <a:t>Hệ</a:t>
            </a:r>
            <a:r>
              <a:rPr lang="en-US" sz="1800" b="1" dirty="0">
                <a:latin typeface="+mj-lt"/>
                <a:cs typeface="Times New Roman" panose="02020603050405020304" pitchFamily="18" charset="0"/>
              </a:rPr>
              <a:t> </a:t>
            </a:r>
            <a:r>
              <a:rPr lang="en-US" sz="1800" b="1" dirty="0" err="1">
                <a:latin typeface="+mj-lt"/>
                <a:cs typeface="Times New Roman" panose="02020603050405020304" pitchFamily="18" charset="0"/>
              </a:rPr>
              <a:t>thống</a:t>
            </a:r>
            <a:r>
              <a:rPr lang="en-US" sz="1800" b="1" dirty="0">
                <a:latin typeface="+mj-lt"/>
                <a:cs typeface="Times New Roman" panose="02020603050405020304" pitchFamily="18" charset="0"/>
              </a:rPr>
              <a:t> </a:t>
            </a:r>
            <a:r>
              <a:rPr lang="en-US" sz="1800" b="1" dirty="0" err="1">
                <a:latin typeface="+mj-lt"/>
                <a:cs typeface="Times New Roman" panose="02020603050405020304" pitchFamily="18" charset="0"/>
              </a:rPr>
              <a:t>lưới</a:t>
            </a:r>
            <a:r>
              <a:rPr lang="en-US" sz="1800" b="1" dirty="0">
                <a:latin typeface="+mj-lt"/>
                <a:cs typeface="Times New Roman" panose="02020603050405020304" pitchFamily="18" charset="0"/>
              </a:rPr>
              <a:t> (Grid system)</a:t>
            </a:r>
          </a:p>
        </p:txBody>
      </p:sp>
      <p:pic>
        <p:nvPicPr>
          <p:cNvPr id="9" name="Picture 8">
            <a:extLst>
              <a:ext uri="{FF2B5EF4-FFF2-40B4-BE49-F238E27FC236}">
                <a16:creationId xmlns:a16="http://schemas.microsoft.com/office/drawing/2014/main" id="{9E2C74D5-78F2-5D8C-66C6-FF1BD4C0CE0B}"/>
              </a:ext>
            </a:extLst>
          </p:cNvPr>
          <p:cNvPicPr>
            <a:picLocks noChangeAspect="1"/>
          </p:cNvPicPr>
          <p:nvPr/>
        </p:nvPicPr>
        <p:blipFill>
          <a:blip r:embed="rId3"/>
          <a:stretch>
            <a:fillRect/>
          </a:stretch>
        </p:blipFill>
        <p:spPr>
          <a:xfrm>
            <a:off x="523276" y="2046466"/>
            <a:ext cx="8141169" cy="2736051"/>
          </a:xfrm>
          <a:prstGeom prst="rect">
            <a:avLst/>
          </a:prstGeom>
        </p:spPr>
      </p:pic>
    </p:spTree>
    <p:extLst>
      <p:ext uri="{BB962C8B-B14F-4D97-AF65-F5344CB8AC3E}">
        <p14:creationId xmlns:p14="http://schemas.microsoft.com/office/powerpoint/2010/main" val="2720094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3" name="Google Shape;1533;p39"/>
          <p:cNvSpPr txBox="1">
            <a:spLocks noGrp="1"/>
          </p:cNvSpPr>
          <p:nvPr>
            <p:ph type="subTitle" idx="2"/>
          </p:nvPr>
        </p:nvSpPr>
        <p:spPr>
          <a:xfrm>
            <a:off x="399359" y="1006725"/>
            <a:ext cx="7915236" cy="205814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dirty="0" err="1">
                <a:latin typeface="+mj-lt"/>
                <a:cs typeface="Times New Roman" panose="02020603050405020304" pitchFamily="18" charset="0"/>
              </a:rPr>
              <a:t>Hệ</a:t>
            </a:r>
            <a:r>
              <a:rPr lang="en-US" sz="1600" dirty="0">
                <a:latin typeface="+mj-lt"/>
                <a:cs typeface="Times New Roman" panose="02020603050405020304" pitchFamily="18" charset="0"/>
              </a:rPr>
              <a:t> </a:t>
            </a:r>
            <a:r>
              <a:rPr lang="en-US" sz="1600" dirty="0" err="1">
                <a:latin typeface="+mj-lt"/>
                <a:cs typeface="Times New Roman" panose="02020603050405020304" pitchFamily="18" charset="0"/>
              </a:rPr>
              <a:t>thống</a:t>
            </a:r>
            <a:r>
              <a:rPr lang="en-US" sz="1600" dirty="0">
                <a:latin typeface="+mj-lt"/>
                <a:cs typeface="Times New Roman" panose="02020603050405020304" pitchFamily="18" charset="0"/>
              </a:rPr>
              <a:t> </a:t>
            </a:r>
            <a:r>
              <a:rPr lang="en-US" sz="1600" dirty="0" err="1">
                <a:latin typeface="+mj-lt"/>
                <a:cs typeface="Times New Roman" panose="02020603050405020304" pitchFamily="18" charset="0"/>
              </a:rPr>
              <a:t>lưới</a:t>
            </a:r>
            <a:r>
              <a:rPr lang="en-US" sz="1600" dirty="0">
                <a:latin typeface="+mj-lt"/>
                <a:cs typeface="Times New Roman" panose="02020603050405020304" pitchFamily="18" charset="0"/>
              </a:rPr>
              <a:t> </a:t>
            </a:r>
            <a:r>
              <a:rPr lang="en-US" sz="1600" dirty="0" err="1">
                <a:latin typeface="+mj-lt"/>
                <a:cs typeface="Times New Roman" panose="02020603050405020304" pitchFamily="18" charset="0"/>
              </a:rPr>
              <a:t>trong</a:t>
            </a:r>
            <a:r>
              <a:rPr lang="en-US" sz="1600" dirty="0">
                <a:latin typeface="+mj-lt"/>
                <a:cs typeface="Times New Roman" panose="02020603050405020304" pitchFamily="18" charset="0"/>
              </a:rPr>
              <a:t> Bootstrap </a:t>
            </a:r>
            <a:r>
              <a:rPr lang="en-US" sz="1600" dirty="0" err="1">
                <a:latin typeface="+mj-lt"/>
                <a:cs typeface="Times New Roman" panose="02020603050405020304" pitchFamily="18" charset="0"/>
              </a:rPr>
              <a:t>có</a:t>
            </a:r>
            <a:r>
              <a:rPr lang="en-US" sz="1600" dirty="0">
                <a:latin typeface="+mj-lt"/>
                <a:cs typeface="Times New Roman" panose="02020603050405020304" pitchFamily="18" charset="0"/>
              </a:rPr>
              <a:t> 6 </a:t>
            </a:r>
            <a:r>
              <a:rPr lang="en-US" sz="1600" dirty="0" err="1">
                <a:latin typeface="+mj-lt"/>
                <a:cs typeface="Times New Roman" panose="02020603050405020304" pitchFamily="18" charset="0"/>
              </a:rPr>
              <a:t>lớp</a:t>
            </a:r>
            <a:r>
              <a:rPr lang="en-US" sz="1600" dirty="0">
                <a:latin typeface="+mj-lt"/>
                <a:cs typeface="Times New Roman" panose="02020603050405020304" pitchFamily="18" charset="0"/>
              </a:rPr>
              <a:t>:</a:t>
            </a:r>
          </a:p>
          <a:p>
            <a:pPr marL="0" lvl="0" indent="0" algn="just" rtl="0">
              <a:spcBef>
                <a:spcPts val="0"/>
              </a:spcBef>
              <a:spcAft>
                <a:spcPts val="0"/>
              </a:spcAft>
              <a:buNone/>
            </a:pPr>
            <a:r>
              <a:rPr lang="en-US" sz="1600" dirty="0">
                <a:latin typeface="+mj-lt"/>
                <a:cs typeface="Times New Roman" panose="02020603050405020304" pitchFamily="18" charset="0"/>
              </a:rPr>
              <a:t>    .col- : </a:t>
            </a:r>
            <a:r>
              <a:rPr lang="en-US" sz="1600" dirty="0">
                <a:effectLst/>
                <a:latin typeface="+mj-lt"/>
                <a:ea typeface="Times New Roman" panose="02020603050405020304" pitchFamily="18" charset="0"/>
                <a:cs typeface="Times New Roman" panose="02020603050405020304" pitchFamily="18" charset="0"/>
              </a:rPr>
              <a:t>Extra Small &lt; 576px</a:t>
            </a:r>
          </a:p>
          <a:p>
            <a:pPr marL="0" lvl="0" indent="0" algn="just" rtl="0">
              <a:spcBef>
                <a:spcPts val="0"/>
              </a:spcBef>
              <a:spcAft>
                <a:spcPts val="0"/>
              </a:spcAft>
              <a:buNone/>
            </a:pPr>
            <a:r>
              <a:rPr lang="en-US" sz="1600" dirty="0">
                <a:latin typeface="+mj-lt"/>
                <a:cs typeface="Times New Roman" panose="02020603050405020304" pitchFamily="18" charset="0"/>
              </a:rPr>
              <a:t>    .col-</a:t>
            </a:r>
            <a:r>
              <a:rPr lang="en-US" sz="1600" dirty="0" err="1">
                <a:latin typeface="+mj-lt"/>
                <a:cs typeface="Times New Roman" panose="02020603050405020304" pitchFamily="18" charset="0"/>
              </a:rPr>
              <a:t>sm</a:t>
            </a:r>
            <a:r>
              <a:rPr lang="en-US" sz="1600" dirty="0">
                <a:latin typeface="+mj-lt"/>
                <a:cs typeface="Times New Roman" panose="02020603050405020304" pitchFamily="18" charset="0"/>
              </a:rPr>
              <a:t>- : </a:t>
            </a:r>
            <a:r>
              <a:rPr lang="en-US" sz="1600" dirty="0">
                <a:effectLst/>
                <a:latin typeface="+mj-lt"/>
                <a:ea typeface="Times New Roman" panose="02020603050405020304" pitchFamily="18" charset="0"/>
                <a:cs typeface="Times New Roman" panose="02020603050405020304" pitchFamily="18" charset="0"/>
              </a:rPr>
              <a:t>Small </a:t>
            </a:r>
            <a:r>
              <a:rPr lang="en-US" sz="1600" dirty="0">
                <a:solidFill>
                  <a:srgbClr val="000000"/>
                </a:solidFill>
                <a:effectLst/>
                <a:latin typeface="+mj-lt"/>
                <a:ea typeface="Times New Roman" panose="02020603050405020304" pitchFamily="18" charset="0"/>
                <a:cs typeface="Times New Roman" panose="02020603050405020304" pitchFamily="18" charset="0"/>
              </a:rPr>
              <a:t>≥ 576px</a:t>
            </a:r>
          </a:p>
          <a:p>
            <a:pPr marL="0" lvl="0" indent="0" algn="just" rtl="0">
              <a:spcBef>
                <a:spcPts val="0"/>
              </a:spcBef>
              <a:spcAft>
                <a:spcPts val="0"/>
              </a:spcAft>
              <a:buNone/>
            </a:pPr>
            <a:r>
              <a:rPr lang="en-US" sz="1600" dirty="0">
                <a:solidFill>
                  <a:srgbClr val="000000"/>
                </a:solidFill>
                <a:latin typeface="+mj-lt"/>
                <a:ea typeface="Times New Roman" panose="02020603050405020304" pitchFamily="18" charset="0"/>
                <a:cs typeface="Times New Roman" panose="02020603050405020304" pitchFamily="18" charset="0"/>
              </a:rPr>
              <a:t>    .col-md- : </a:t>
            </a:r>
            <a:r>
              <a:rPr lang="en-US" sz="1600" dirty="0">
                <a:effectLst/>
                <a:latin typeface="+mj-lt"/>
                <a:ea typeface="Times New Roman" panose="02020603050405020304" pitchFamily="18" charset="0"/>
                <a:cs typeface="Times New Roman" panose="02020603050405020304" pitchFamily="18" charset="0"/>
              </a:rPr>
              <a:t>Medium </a:t>
            </a:r>
            <a:r>
              <a:rPr lang="en-US" sz="1600" dirty="0">
                <a:solidFill>
                  <a:srgbClr val="000000"/>
                </a:solidFill>
                <a:effectLst/>
                <a:latin typeface="+mj-lt"/>
                <a:ea typeface="Times New Roman" panose="02020603050405020304" pitchFamily="18" charset="0"/>
                <a:cs typeface="Times New Roman" panose="02020603050405020304" pitchFamily="18" charset="0"/>
              </a:rPr>
              <a:t>≥ 768px</a:t>
            </a:r>
            <a:endParaRPr lang="en-US" sz="1600" dirty="0">
              <a:solidFill>
                <a:srgbClr val="000000"/>
              </a:solidFill>
              <a:latin typeface="+mj-lt"/>
              <a:ea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sz="1600" dirty="0">
                <a:solidFill>
                  <a:srgbClr val="000000"/>
                </a:solidFill>
                <a:effectLst/>
                <a:latin typeface="+mj-lt"/>
                <a:ea typeface="Times New Roman" panose="02020603050405020304" pitchFamily="18" charset="0"/>
                <a:cs typeface="Times New Roman" panose="02020603050405020304" pitchFamily="18" charset="0"/>
              </a:rPr>
              <a:t>    .col-lg- : </a:t>
            </a:r>
            <a:r>
              <a:rPr lang="en-US" sz="1600" dirty="0">
                <a:effectLst/>
                <a:latin typeface="+mj-lt"/>
                <a:ea typeface="Times New Roman" panose="02020603050405020304" pitchFamily="18" charset="0"/>
                <a:cs typeface="Times New Roman" panose="02020603050405020304" pitchFamily="18" charset="0"/>
              </a:rPr>
              <a:t>Large </a:t>
            </a:r>
            <a:r>
              <a:rPr lang="en-US" sz="1600" dirty="0">
                <a:solidFill>
                  <a:srgbClr val="000000"/>
                </a:solidFill>
                <a:effectLst/>
                <a:latin typeface="+mj-lt"/>
                <a:ea typeface="Times New Roman" panose="02020603050405020304" pitchFamily="18" charset="0"/>
                <a:cs typeface="Times New Roman" panose="02020603050405020304" pitchFamily="18" charset="0"/>
              </a:rPr>
              <a:t>≥ 992px</a:t>
            </a:r>
          </a:p>
          <a:p>
            <a:pPr marL="0" lvl="0" indent="0" algn="just" rtl="0">
              <a:spcBef>
                <a:spcPts val="0"/>
              </a:spcBef>
              <a:spcAft>
                <a:spcPts val="0"/>
              </a:spcAft>
              <a:buNone/>
            </a:pPr>
            <a:r>
              <a:rPr lang="en-US" sz="1600" dirty="0">
                <a:solidFill>
                  <a:srgbClr val="000000"/>
                </a:solidFill>
                <a:effectLst/>
                <a:latin typeface="+mj-lt"/>
                <a:ea typeface="Times New Roman" panose="02020603050405020304" pitchFamily="18" charset="0"/>
                <a:cs typeface="Times New Roman" panose="02020603050405020304" pitchFamily="18" charset="0"/>
              </a:rPr>
              <a:t>    .col-xl- : </a:t>
            </a:r>
            <a:r>
              <a:rPr lang="en-US" sz="1600" dirty="0">
                <a:effectLst/>
                <a:latin typeface="+mj-lt"/>
                <a:ea typeface="Times New Roman" panose="02020603050405020304" pitchFamily="18" charset="0"/>
                <a:cs typeface="Times New Roman" panose="02020603050405020304" pitchFamily="18" charset="0"/>
              </a:rPr>
              <a:t>Extra Large </a:t>
            </a:r>
            <a:r>
              <a:rPr lang="en-US" sz="1600" dirty="0">
                <a:solidFill>
                  <a:srgbClr val="000000"/>
                </a:solidFill>
                <a:effectLst/>
                <a:latin typeface="+mj-lt"/>
                <a:ea typeface="Times New Roman" panose="02020603050405020304" pitchFamily="18" charset="0"/>
                <a:cs typeface="Times New Roman" panose="02020603050405020304" pitchFamily="18" charset="0"/>
              </a:rPr>
              <a:t>≥ 1200px</a:t>
            </a:r>
          </a:p>
          <a:p>
            <a:pPr marL="0" lvl="0" indent="0" algn="just" rtl="0">
              <a:spcBef>
                <a:spcPts val="0"/>
              </a:spcBef>
              <a:spcAft>
                <a:spcPts val="0"/>
              </a:spcAft>
              <a:buNone/>
            </a:pPr>
            <a:r>
              <a:rPr lang="en-US" sz="1600" dirty="0">
                <a:solidFill>
                  <a:srgbClr val="000000"/>
                </a:solidFill>
                <a:effectLst/>
                <a:latin typeface="+mj-lt"/>
                <a:ea typeface="Times New Roman" panose="02020603050405020304" pitchFamily="18" charset="0"/>
                <a:cs typeface="Times New Roman" panose="02020603050405020304" pitchFamily="18" charset="0"/>
              </a:rPr>
              <a:t>    .col-</a:t>
            </a:r>
            <a:r>
              <a:rPr lang="en-US" sz="1600" dirty="0" err="1">
                <a:solidFill>
                  <a:srgbClr val="000000"/>
                </a:solidFill>
                <a:effectLst/>
                <a:latin typeface="+mj-lt"/>
                <a:ea typeface="Times New Roman" panose="02020603050405020304" pitchFamily="18" charset="0"/>
                <a:cs typeface="Times New Roman" panose="02020603050405020304" pitchFamily="18" charset="0"/>
              </a:rPr>
              <a:t>xxl</a:t>
            </a:r>
            <a:r>
              <a:rPr lang="en-US" sz="1600" dirty="0">
                <a:solidFill>
                  <a:srgbClr val="000000"/>
                </a:solidFill>
                <a:effectLst/>
                <a:latin typeface="+mj-lt"/>
                <a:ea typeface="Times New Roman" panose="02020603050405020304" pitchFamily="18" charset="0"/>
                <a:cs typeface="Times New Roman" panose="02020603050405020304" pitchFamily="18" charset="0"/>
              </a:rPr>
              <a:t>- : </a:t>
            </a:r>
            <a:r>
              <a:rPr lang="en-US" sz="1600" dirty="0">
                <a:effectLst/>
                <a:latin typeface="+mj-lt"/>
                <a:ea typeface="Times New Roman" panose="02020603050405020304" pitchFamily="18" charset="0"/>
                <a:cs typeface="Times New Roman" panose="02020603050405020304" pitchFamily="18" charset="0"/>
              </a:rPr>
              <a:t>XXL </a:t>
            </a:r>
            <a:r>
              <a:rPr lang="en-US" sz="1600" dirty="0">
                <a:solidFill>
                  <a:srgbClr val="000000"/>
                </a:solidFill>
                <a:effectLst/>
                <a:latin typeface="+mj-lt"/>
                <a:ea typeface="Times New Roman" panose="02020603050405020304" pitchFamily="18" charset="0"/>
                <a:cs typeface="Times New Roman" panose="02020603050405020304" pitchFamily="18" charset="0"/>
              </a:rPr>
              <a:t>≥ 1400px </a:t>
            </a:r>
          </a:p>
          <a:p>
            <a:pPr marL="0" lvl="0" indent="0" algn="just" rtl="0">
              <a:spcBef>
                <a:spcPts val="0"/>
              </a:spcBef>
              <a:spcAft>
                <a:spcPts val="0"/>
              </a:spcAft>
              <a:buNone/>
            </a:pPr>
            <a:endParaRPr lang="en-US" sz="1800" dirty="0">
              <a:solidFill>
                <a:srgbClr val="000000"/>
              </a:solidFill>
              <a:effectLst/>
              <a:latin typeface="Abadi" panose="020F0502020204030204" pitchFamily="34" charset="0"/>
              <a:ea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vi-VN" sz="1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6C6165C-9C7C-F6AF-566C-D01C59EF1CCF}"/>
              </a:ext>
            </a:extLst>
          </p:cNvPr>
          <p:cNvSpPr txBox="1"/>
          <p:nvPr/>
        </p:nvSpPr>
        <p:spPr>
          <a:xfrm>
            <a:off x="285795" y="715997"/>
            <a:ext cx="5193730" cy="369332"/>
          </a:xfrm>
          <a:prstGeom prst="rect">
            <a:avLst/>
          </a:prstGeom>
          <a:noFill/>
        </p:spPr>
        <p:txBody>
          <a:bodyPr wrap="square" rtlCol="0">
            <a:spAutoFit/>
          </a:bodyPr>
          <a:lstStyle/>
          <a:p>
            <a:r>
              <a:rPr lang="en-US" sz="1800" b="1" dirty="0" err="1">
                <a:latin typeface="+mj-lt"/>
                <a:cs typeface="Times New Roman" panose="02020603050405020304" pitchFamily="18" charset="0"/>
              </a:rPr>
              <a:t>Các</a:t>
            </a:r>
            <a:r>
              <a:rPr lang="en-US" sz="1800" b="1" dirty="0">
                <a:latin typeface="+mj-lt"/>
                <a:cs typeface="Times New Roman" panose="02020603050405020304" pitchFamily="18" charset="0"/>
              </a:rPr>
              <a:t> </a:t>
            </a:r>
            <a:r>
              <a:rPr lang="en-US" sz="1800" b="1" dirty="0" err="1">
                <a:latin typeface="+mj-lt"/>
                <a:cs typeface="Times New Roman" panose="02020603050405020304" pitchFamily="18" charset="0"/>
              </a:rPr>
              <a:t>lớp</a:t>
            </a:r>
            <a:r>
              <a:rPr lang="en-US" sz="1800" b="1" dirty="0">
                <a:latin typeface="+mj-lt"/>
                <a:cs typeface="Times New Roman" panose="02020603050405020304" pitchFamily="18" charset="0"/>
              </a:rPr>
              <a:t> </a:t>
            </a:r>
            <a:r>
              <a:rPr lang="en-US" sz="1800" b="1" dirty="0" err="1">
                <a:latin typeface="+mj-lt"/>
                <a:cs typeface="Times New Roman" panose="02020603050405020304" pitchFamily="18" charset="0"/>
              </a:rPr>
              <a:t>của</a:t>
            </a:r>
            <a:r>
              <a:rPr lang="en-US" sz="1800" b="1" dirty="0">
                <a:latin typeface="+mj-lt"/>
                <a:cs typeface="Times New Roman" panose="02020603050405020304" pitchFamily="18" charset="0"/>
              </a:rPr>
              <a:t> </a:t>
            </a:r>
            <a:r>
              <a:rPr lang="en-US" sz="1800" b="1" dirty="0" err="1">
                <a:latin typeface="+mj-lt"/>
                <a:cs typeface="Times New Roman" panose="02020603050405020304" pitchFamily="18" charset="0"/>
              </a:rPr>
              <a:t>hệ</a:t>
            </a:r>
            <a:r>
              <a:rPr lang="en-US" sz="1800" b="1" dirty="0">
                <a:latin typeface="+mj-lt"/>
                <a:cs typeface="Times New Roman" panose="02020603050405020304" pitchFamily="18" charset="0"/>
              </a:rPr>
              <a:t> </a:t>
            </a:r>
            <a:r>
              <a:rPr lang="en-US" sz="1800" b="1" dirty="0" err="1">
                <a:latin typeface="+mj-lt"/>
                <a:cs typeface="Times New Roman" panose="02020603050405020304" pitchFamily="18" charset="0"/>
              </a:rPr>
              <a:t>thống</a:t>
            </a:r>
            <a:r>
              <a:rPr lang="en-US" sz="1800" b="1" dirty="0">
                <a:latin typeface="+mj-lt"/>
                <a:cs typeface="Times New Roman" panose="02020603050405020304" pitchFamily="18" charset="0"/>
              </a:rPr>
              <a:t> </a:t>
            </a:r>
            <a:r>
              <a:rPr lang="en-US" sz="1800" b="1" dirty="0" err="1">
                <a:latin typeface="+mj-lt"/>
                <a:cs typeface="Times New Roman" panose="02020603050405020304" pitchFamily="18" charset="0"/>
              </a:rPr>
              <a:t>lưới</a:t>
            </a:r>
            <a:r>
              <a:rPr lang="en-US" sz="1800" b="1" dirty="0">
                <a:latin typeface="+mj-lt"/>
                <a:cs typeface="Times New Roman" panose="02020603050405020304" pitchFamily="18" charset="0"/>
              </a:rPr>
              <a:t> </a:t>
            </a:r>
            <a:r>
              <a:rPr lang="en-US" sz="1800" b="1" dirty="0" err="1">
                <a:latin typeface="+mj-lt"/>
                <a:cs typeface="Times New Roman" panose="02020603050405020304" pitchFamily="18" charset="0"/>
              </a:rPr>
              <a:t>trong</a:t>
            </a:r>
            <a:r>
              <a:rPr lang="en-US" sz="1800" b="1" dirty="0">
                <a:latin typeface="+mj-lt"/>
                <a:cs typeface="Times New Roman" panose="02020603050405020304" pitchFamily="18" charset="0"/>
              </a:rPr>
              <a:t> Bootstrap</a:t>
            </a:r>
          </a:p>
        </p:txBody>
      </p:sp>
      <p:sp>
        <p:nvSpPr>
          <p:cNvPr id="5" name="Google Shape;3596;p73">
            <a:extLst>
              <a:ext uri="{FF2B5EF4-FFF2-40B4-BE49-F238E27FC236}">
                <a16:creationId xmlns:a16="http://schemas.microsoft.com/office/drawing/2014/main" id="{E16519A0-A50D-0F0B-B9EE-C8FC2AEE93C1}"/>
              </a:ext>
            </a:extLst>
          </p:cNvPr>
          <p:cNvSpPr/>
          <p:nvPr/>
        </p:nvSpPr>
        <p:spPr>
          <a:xfrm rot="7800023">
            <a:off x="563856" y="1498306"/>
            <a:ext cx="130748" cy="123304"/>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0070C0"/>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96;p73">
            <a:extLst>
              <a:ext uri="{FF2B5EF4-FFF2-40B4-BE49-F238E27FC236}">
                <a16:creationId xmlns:a16="http://schemas.microsoft.com/office/drawing/2014/main" id="{4BB14145-D4E5-A832-40F9-5CA92699B1D7}"/>
              </a:ext>
            </a:extLst>
          </p:cNvPr>
          <p:cNvSpPr/>
          <p:nvPr/>
        </p:nvSpPr>
        <p:spPr>
          <a:xfrm rot="7800023">
            <a:off x="563855" y="1761574"/>
            <a:ext cx="130748" cy="123304"/>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0070C0"/>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96;p73">
            <a:extLst>
              <a:ext uri="{FF2B5EF4-FFF2-40B4-BE49-F238E27FC236}">
                <a16:creationId xmlns:a16="http://schemas.microsoft.com/office/drawing/2014/main" id="{AE255513-8CF9-CDC0-6347-3F4F7061F207}"/>
              </a:ext>
            </a:extLst>
          </p:cNvPr>
          <p:cNvSpPr/>
          <p:nvPr/>
        </p:nvSpPr>
        <p:spPr>
          <a:xfrm rot="7800023">
            <a:off x="563855" y="2063856"/>
            <a:ext cx="130748" cy="123304"/>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0070C0"/>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96;p73">
            <a:extLst>
              <a:ext uri="{FF2B5EF4-FFF2-40B4-BE49-F238E27FC236}">
                <a16:creationId xmlns:a16="http://schemas.microsoft.com/office/drawing/2014/main" id="{B2CD536B-F9D6-0841-6840-704C32A8AE63}"/>
              </a:ext>
            </a:extLst>
          </p:cNvPr>
          <p:cNvSpPr/>
          <p:nvPr/>
        </p:nvSpPr>
        <p:spPr>
          <a:xfrm rot="7800023">
            <a:off x="558029" y="2350758"/>
            <a:ext cx="130748" cy="123304"/>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0070C0"/>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96;p73">
            <a:extLst>
              <a:ext uri="{FF2B5EF4-FFF2-40B4-BE49-F238E27FC236}">
                <a16:creationId xmlns:a16="http://schemas.microsoft.com/office/drawing/2014/main" id="{5ECD96D0-86FF-019A-A0EF-ABB09D1602B4}"/>
              </a:ext>
            </a:extLst>
          </p:cNvPr>
          <p:cNvSpPr/>
          <p:nvPr/>
        </p:nvSpPr>
        <p:spPr>
          <a:xfrm rot="7800023">
            <a:off x="545326" y="2637660"/>
            <a:ext cx="130748" cy="123304"/>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0070C0"/>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96;p73">
            <a:extLst>
              <a:ext uri="{FF2B5EF4-FFF2-40B4-BE49-F238E27FC236}">
                <a16:creationId xmlns:a16="http://schemas.microsoft.com/office/drawing/2014/main" id="{AD7D0AFE-3945-5883-6AD2-29C38164250C}"/>
              </a:ext>
            </a:extLst>
          </p:cNvPr>
          <p:cNvSpPr/>
          <p:nvPr/>
        </p:nvSpPr>
        <p:spPr>
          <a:xfrm rot="7800023">
            <a:off x="531577" y="2893629"/>
            <a:ext cx="130748" cy="123304"/>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0070C0"/>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EED08FCC-4F48-392B-45A6-D6E30DC97756}"/>
              </a:ext>
            </a:extLst>
          </p:cNvPr>
          <p:cNvSpPr txBox="1"/>
          <p:nvPr/>
        </p:nvSpPr>
        <p:spPr>
          <a:xfrm>
            <a:off x="4082724" y="1646521"/>
            <a:ext cx="3550972" cy="1308050"/>
          </a:xfrm>
          <a:prstGeom prst="rect">
            <a:avLst/>
          </a:prstGeom>
          <a:noFill/>
          <a:ln w="9525">
            <a:solidFill>
              <a:schemeClr val="tx1"/>
            </a:solidFill>
            <a:prstDash val="lgDashDot"/>
          </a:ln>
        </p:spPr>
        <p:txBody>
          <a:bodyPr wrap="none" rtlCol="0">
            <a:spAutoFit/>
          </a:bodyPr>
          <a:lstStyle/>
          <a:p>
            <a:pPr marL="0" marR="0">
              <a:spcBef>
                <a:spcPts val="600"/>
              </a:spcBef>
              <a:spcAft>
                <a:spcPts val="0"/>
              </a:spcAft>
            </a:pPr>
            <a:r>
              <a:rPr lang="en-US" sz="1600" dirty="0">
                <a:solidFill>
                  <a:srgbClr val="0070C0"/>
                </a:solidFill>
                <a:effectLst/>
                <a:latin typeface="Consolas" panose="020B0609020204030204" pitchFamily="49" charset="0"/>
                <a:ea typeface="Times New Roman" panose="02020603050405020304" pitchFamily="18" charset="0"/>
                <a:cs typeface="Times New Roman" panose="02020603050405020304" pitchFamily="18" charset="0"/>
              </a:rPr>
              <a:t>&lt;div class="row"&gt;</a:t>
            </a:r>
          </a:p>
          <a:p>
            <a:pPr marL="0" marR="0">
              <a:spcBef>
                <a:spcPts val="600"/>
              </a:spcBef>
              <a:spcAft>
                <a:spcPts val="0"/>
              </a:spcAft>
            </a:pPr>
            <a:r>
              <a:rPr lang="en-US" sz="1600" dirty="0">
                <a:solidFill>
                  <a:srgbClr val="0070C0"/>
                </a:solidFill>
                <a:effectLst/>
                <a:latin typeface="Consolas" panose="020B0609020204030204" pitchFamily="49" charset="0"/>
                <a:ea typeface="Times New Roman" panose="02020603050405020304" pitchFamily="18" charset="0"/>
                <a:cs typeface="Times New Roman" panose="02020603050405020304" pitchFamily="18" charset="0"/>
              </a:rPr>
              <a:t>   &lt;div class="col-*-*"&gt;&lt;/div&gt;</a:t>
            </a:r>
          </a:p>
          <a:p>
            <a:pPr marL="0" marR="0">
              <a:spcBef>
                <a:spcPts val="600"/>
              </a:spcBef>
              <a:spcAft>
                <a:spcPts val="0"/>
              </a:spcAft>
            </a:pPr>
            <a:r>
              <a:rPr lang="en-US" sz="1600" dirty="0">
                <a:solidFill>
                  <a:srgbClr val="0070C0"/>
                </a:solidFill>
                <a:effectLst/>
                <a:latin typeface="Consolas" panose="020B0609020204030204" pitchFamily="49" charset="0"/>
                <a:ea typeface="Times New Roman" panose="02020603050405020304" pitchFamily="18" charset="0"/>
                <a:cs typeface="Times New Roman" panose="02020603050405020304" pitchFamily="18" charset="0"/>
              </a:rPr>
              <a:t>   &lt;div class="col-*-*"&gt;&lt;/div&gt;</a:t>
            </a:r>
          </a:p>
          <a:p>
            <a:pPr marL="0" marR="0">
              <a:spcBef>
                <a:spcPts val="600"/>
              </a:spcBef>
              <a:spcAft>
                <a:spcPts val="0"/>
              </a:spcAft>
            </a:pPr>
            <a:r>
              <a:rPr lang="en-US" sz="1600" dirty="0">
                <a:solidFill>
                  <a:srgbClr val="0070C0"/>
                </a:solidFill>
                <a:effectLst/>
                <a:latin typeface="Consolas" panose="020B0609020204030204" pitchFamily="49" charset="0"/>
                <a:ea typeface="Times New Roman" panose="02020603050405020304" pitchFamily="18" charset="0"/>
                <a:cs typeface="Times New Roman" panose="02020603050405020304" pitchFamily="18" charset="0"/>
              </a:rPr>
              <a:t>&lt;/div&gt;</a:t>
            </a:r>
          </a:p>
        </p:txBody>
      </p:sp>
      <p:sp>
        <p:nvSpPr>
          <p:cNvPr id="16" name="TextBox 15">
            <a:extLst>
              <a:ext uri="{FF2B5EF4-FFF2-40B4-BE49-F238E27FC236}">
                <a16:creationId xmlns:a16="http://schemas.microsoft.com/office/drawing/2014/main" id="{1C01B116-9214-24FA-6AFE-B1D23A6B9B2A}"/>
              </a:ext>
            </a:extLst>
          </p:cNvPr>
          <p:cNvSpPr txBox="1"/>
          <p:nvPr/>
        </p:nvSpPr>
        <p:spPr>
          <a:xfrm>
            <a:off x="210167" y="131222"/>
            <a:ext cx="8555697" cy="584775"/>
          </a:xfrm>
          <a:prstGeom prst="rect">
            <a:avLst/>
          </a:prstGeom>
          <a:noFill/>
        </p:spPr>
        <p:txBody>
          <a:bodyPr wrap="square">
            <a:spAutoFit/>
          </a:bodyPr>
          <a:lstStyle/>
          <a:p>
            <a:r>
              <a:rPr lang="en-US" sz="3200" b="1" dirty="0">
                <a:solidFill>
                  <a:schemeClr val="bg2"/>
                </a:solidFill>
                <a:latin typeface="Times New Roman" panose="02020603050405020304" pitchFamily="18" charset="0"/>
                <a:cs typeface="Times New Roman" panose="02020603050405020304" pitchFamily="18" charset="0"/>
              </a:rPr>
              <a:t>2. </a:t>
            </a:r>
            <a:r>
              <a:rPr lang="en-US" sz="3200" b="1" dirty="0" err="1">
                <a:solidFill>
                  <a:schemeClr val="bg2"/>
                </a:solidFill>
                <a:latin typeface="+mj-lt"/>
                <a:cs typeface="Times New Roman" panose="02020603050405020304" pitchFamily="18" charset="0"/>
              </a:rPr>
              <a:t>Một</a:t>
            </a:r>
            <a:r>
              <a:rPr lang="en-US" sz="3200" b="1" dirty="0">
                <a:solidFill>
                  <a:schemeClr val="bg2"/>
                </a:solidFill>
                <a:latin typeface="+mj-lt"/>
                <a:cs typeface="Times New Roman" panose="02020603050405020304" pitchFamily="18" charset="0"/>
              </a:rPr>
              <a:t> </a:t>
            </a:r>
            <a:r>
              <a:rPr lang="en-US" sz="3200" b="1" dirty="0" err="1">
                <a:solidFill>
                  <a:schemeClr val="bg2"/>
                </a:solidFill>
                <a:latin typeface="+mj-lt"/>
                <a:cs typeface="Times New Roman" panose="02020603050405020304" pitchFamily="18" charset="0"/>
              </a:rPr>
              <a:t>số</a:t>
            </a:r>
            <a:r>
              <a:rPr lang="en-US" sz="3200" b="1" dirty="0">
                <a:solidFill>
                  <a:schemeClr val="bg2"/>
                </a:solidFill>
                <a:latin typeface="+mj-lt"/>
                <a:cs typeface="Times New Roman" panose="02020603050405020304" pitchFamily="18" charset="0"/>
              </a:rPr>
              <a:t> </a:t>
            </a:r>
            <a:r>
              <a:rPr lang="en-US" sz="3200" b="1" dirty="0" err="1">
                <a:solidFill>
                  <a:schemeClr val="bg2"/>
                </a:solidFill>
                <a:latin typeface="+mj-lt"/>
                <a:cs typeface="Times New Roman" panose="02020603050405020304" pitchFamily="18" charset="0"/>
              </a:rPr>
              <a:t>thành</a:t>
            </a:r>
            <a:r>
              <a:rPr lang="en-US" sz="3200" b="1" dirty="0">
                <a:solidFill>
                  <a:schemeClr val="bg2"/>
                </a:solidFill>
                <a:latin typeface="+mj-lt"/>
                <a:cs typeface="Times New Roman" panose="02020603050405020304" pitchFamily="18" charset="0"/>
              </a:rPr>
              <a:t> </a:t>
            </a:r>
            <a:r>
              <a:rPr lang="en-US" sz="3200" b="1" dirty="0" err="1">
                <a:solidFill>
                  <a:schemeClr val="bg2"/>
                </a:solidFill>
                <a:latin typeface="+mj-lt"/>
                <a:cs typeface="Times New Roman" panose="02020603050405020304" pitchFamily="18" charset="0"/>
              </a:rPr>
              <a:t>phần</a:t>
            </a:r>
            <a:r>
              <a:rPr lang="en-US" sz="3200" b="1" dirty="0">
                <a:solidFill>
                  <a:schemeClr val="bg2"/>
                </a:solidFill>
                <a:latin typeface="+mj-lt"/>
                <a:cs typeface="Times New Roman" panose="02020603050405020304" pitchFamily="18" charset="0"/>
              </a:rPr>
              <a:t> </a:t>
            </a:r>
            <a:r>
              <a:rPr lang="en-US" sz="3200" b="1" dirty="0" err="1">
                <a:solidFill>
                  <a:schemeClr val="bg2"/>
                </a:solidFill>
                <a:latin typeface="+mj-lt"/>
                <a:cs typeface="Times New Roman" panose="02020603050405020304" pitchFamily="18" charset="0"/>
              </a:rPr>
              <a:t>cơ</a:t>
            </a:r>
            <a:r>
              <a:rPr lang="en-US" sz="3200" b="1" dirty="0">
                <a:solidFill>
                  <a:schemeClr val="bg2"/>
                </a:solidFill>
                <a:latin typeface="+mj-lt"/>
                <a:cs typeface="Times New Roman" panose="02020603050405020304" pitchFamily="18" charset="0"/>
              </a:rPr>
              <a:t> </a:t>
            </a:r>
            <a:r>
              <a:rPr lang="en-US" sz="3200" b="1" dirty="0" err="1">
                <a:solidFill>
                  <a:schemeClr val="bg2"/>
                </a:solidFill>
                <a:latin typeface="+mj-lt"/>
                <a:cs typeface="Times New Roman" panose="02020603050405020304" pitchFamily="18" charset="0"/>
              </a:rPr>
              <a:t>bản</a:t>
            </a:r>
            <a:r>
              <a:rPr lang="en-US" sz="3200" b="1" dirty="0">
                <a:solidFill>
                  <a:schemeClr val="bg2"/>
                </a:solidFill>
                <a:latin typeface="+mj-lt"/>
                <a:cs typeface="Times New Roman" panose="02020603050405020304" pitchFamily="18" charset="0"/>
              </a:rPr>
              <a:t> </a:t>
            </a:r>
            <a:r>
              <a:rPr lang="en-US" sz="3200" b="1" dirty="0" err="1">
                <a:solidFill>
                  <a:schemeClr val="bg2"/>
                </a:solidFill>
                <a:latin typeface="+mj-lt"/>
                <a:cs typeface="Times New Roman" panose="02020603050405020304" pitchFamily="18" charset="0"/>
              </a:rPr>
              <a:t>của</a:t>
            </a:r>
            <a:r>
              <a:rPr lang="en-US" sz="3200" b="1" dirty="0">
                <a:solidFill>
                  <a:schemeClr val="bg2"/>
                </a:solidFill>
                <a:latin typeface="+mj-lt"/>
                <a:cs typeface="Times New Roman" panose="02020603050405020304" pitchFamily="18" charset="0"/>
              </a:rPr>
              <a:t> Bootstrap</a:t>
            </a:r>
          </a:p>
        </p:txBody>
      </p:sp>
    </p:spTree>
    <p:extLst>
      <p:ext uri="{BB962C8B-B14F-4D97-AF65-F5344CB8AC3E}">
        <p14:creationId xmlns:p14="http://schemas.microsoft.com/office/powerpoint/2010/main" val="1451523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459724" y="181219"/>
            <a:ext cx="84937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Times New Roman" panose="02020603050405020304" pitchFamily="18" charset="0"/>
                <a:cs typeface="Times New Roman" panose="02020603050405020304" pitchFamily="18" charset="0"/>
              </a:rPr>
              <a:t>2. </a:t>
            </a:r>
            <a:r>
              <a:rPr lang="en-US" sz="3200" dirty="0" err="1">
                <a:latin typeface="+mj-lt"/>
                <a:cs typeface="Times New Roman" panose="02020603050405020304" pitchFamily="18" charset="0"/>
              </a:rPr>
              <a:t>Một</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số</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thành</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phần</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cơ</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bản</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của</a:t>
            </a:r>
            <a:r>
              <a:rPr lang="en-US" sz="3200" dirty="0">
                <a:latin typeface="+mj-lt"/>
                <a:cs typeface="Times New Roman" panose="02020603050405020304" pitchFamily="18" charset="0"/>
              </a:rPr>
              <a:t> Bootstrap</a:t>
            </a:r>
            <a:endParaRPr sz="3200" dirty="0">
              <a:latin typeface="+mj-lt"/>
              <a:cs typeface="Times New Roman" panose="02020603050405020304" pitchFamily="18" charset="0"/>
            </a:endParaRPr>
          </a:p>
        </p:txBody>
      </p:sp>
      <p:grpSp>
        <p:nvGrpSpPr>
          <p:cNvPr id="1534" name="Google Shape;1534;p39"/>
          <p:cNvGrpSpPr/>
          <p:nvPr/>
        </p:nvGrpSpPr>
        <p:grpSpPr>
          <a:xfrm>
            <a:off x="-123925" y="4132283"/>
            <a:ext cx="4558967" cy="1141122"/>
            <a:chOff x="-123925" y="4132283"/>
            <a:chExt cx="4558967" cy="1141122"/>
          </a:xfrm>
        </p:grpSpPr>
        <p:grpSp>
          <p:nvGrpSpPr>
            <p:cNvPr id="1535" name="Google Shape;1535;p39"/>
            <p:cNvGrpSpPr/>
            <p:nvPr/>
          </p:nvGrpSpPr>
          <p:grpSpPr>
            <a:xfrm>
              <a:off x="-2" y="4132283"/>
              <a:ext cx="2308406" cy="1141122"/>
              <a:chOff x="-2" y="4132283"/>
              <a:chExt cx="2308406" cy="1141122"/>
            </a:xfrm>
          </p:grpSpPr>
          <p:sp>
            <p:nvSpPr>
              <p:cNvPr id="1536" name="Google Shape;1536;p39"/>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9"/>
            <p:cNvGrpSpPr/>
            <p:nvPr/>
          </p:nvGrpSpPr>
          <p:grpSpPr>
            <a:xfrm>
              <a:off x="-123925" y="4386226"/>
              <a:ext cx="4558967" cy="134100"/>
              <a:chOff x="796100" y="3019701"/>
              <a:chExt cx="4558967" cy="134100"/>
            </a:xfrm>
          </p:grpSpPr>
          <p:sp>
            <p:nvSpPr>
              <p:cNvPr id="1539" name="Google Shape;1539;p3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0" name="Google Shape;1540;p3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a:extLst>
              <a:ext uri="{FF2B5EF4-FFF2-40B4-BE49-F238E27FC236}">
                <a16:creationId xmlns:a16="http://schemas.microsoft.com/office/drawing/2014/main" id="{F6C6165C-9C7C-F6AF-566C-D01C59EF1CCF}"/>
              </a:ext>
            </a:extLst>
          </p:cNvPr>
          <p:cNvSpPr txBox="1"/>
          <p:nvPr/>
        </p:nvSpPr>
        <p:spPr>
          <a:xfrm>
            <a:off x="523276" y="768990"/>
            <a:ext cx="1374103"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2.2 Button </a:t>
            </a:r>
          </a:p>
        </p:txBody>
      </p:sp>
      <p:sp>
        <p:nvSpPr>
          <p:cNvPr id="5" name="TextBox 4">
            <a:extLst>
              <a:ext uri="{FF2B5EF4-FFF2-40B4-BE49-F238E27FC236}">
                <a16:creationId xmlns:a16="http://schemas.microsoft.com/office/drawing/2014/main" id="{0D3738AF-3C36-D5CB-9356-968F960FE8B0}"/>
              </a:ext>
            </a:extLst>
          </p:cNvPr>
          <p:cNvSpPr txBox="1"/>
          <p:nvPr/>
        </p:nvSpPr>
        <p:spPr>
          <a:xfrm>
            <a:off x="523276" y="1167038"/>
            <a:ext cx="8493776" cy="338554"/>
          </a:xfrm>
          <a:prstGeom prst="rect">
            <a:avLst/>
          </a:prstGeom>
          <a:noFill/>
        </p:spPr>
        <p:txBody>
          <a:bodyPr wrap="square" rtlCol="0">
            <a:spAutoFit/>
          </a:bodyPr>
          <a:lstStyle/>
          <a:p>
            <a:r>
              <a:rPr lang="en-US" sz="1600" dirty="0" err="1">
                <a:solidFill>
                  <a:schemeClr val="tx1"/>
                </a:solidFill>
                <a:latin typeface="+mj-lt"/>
                <a:cs typeface="Times New Roman" panose="02020603050405020304" pitchFamily="18" charset="0"/>
              </a:rPr>
              <a:t>Các</a:t>
            </a:r>
            <a:r>
              <a:rPr lang="en-US" sz="1600" dirty="0">
                <a:solidFill>
                  <a:schemeClr val="tx1"/>
                </a:solidFill>
                <a:latin typeface="+mj-lt"/>
                <a:cs typeface="Times New Roman" panose="02020603050405020304" pitchFamily="18" charset="0"/>
              </a:rPr>
              <a:t> </a:t>
            </a:r>
            <a:r>
              <a:rPr lang="en-US" sz="1600" dirty="0" err="1">
                <a:solidFill>
                  <a:schemeClr val="tx1"/>
                </a:solidFill>
                <a:latin typeface="+mj-lt"/>
                <a:cs typeface="Times New Roman" panose="02020603050405020304" pitchFamily="18" charset="0"/>
              </a:rPr>
              <a:t>kiểu</a:t>
            </a:r>
            <a:r>
              <a:rPr lang="en-US" sz="1600" dirty="0">
                <a:solidFill>
                  <a:schemeClr val="tx1"/>
                </a:solidFill>
                <a:latin typeface="+mj-lt"/>
                <a:cs typeface="Times New Roman" panose="02020603050405020304" pitchFamily="18" charset="0"/>
              </a:rPr>
              <a:t> button </a:t>
            </a:r>
            <a:r>
              <a:rPr lang="en-US" sz="1600" dirty="0" err="1">
                <a:solidFill>
                  <a:schemeClr val="tx1"/>
                </a:solidFill>
                <a:latin typeface="+mj-lt"/>
                <a:cs typeface="Times New Roman" panose="02020603050405020304" pitchFamily="18" charset="0"/>
              </a:rPr>
              <a:t>trong</a:t>
            </a:r>
            <a:r>
              <a:rPr lang="en-US" sz="1600" dirty="0">
                <a:solidFill>
                  <a:schemeClr val="tx1"/>
                </a:solidFill>
                <a:latin typeface="+mj-lt"/>
                <a:cs typeface="Times New Roman" panose="02020603050405020304" pitchFamily="18" charset="0"/>
              </a:rPr>
              <a:t> Bootstrap:</a:t>
            </a:r>
          </a:p>
        </p:txBody>
      </p:sp>
      <p:pic>
        <p:nvPicPr>
          <p:cNvPr id="7" name="Picture 6">
            <a:extLst>
              <a:ext uri="{FF2B5EF4-FFF2-40B4-BE49-F238E27FC236}">
                <a16:creationId xmlns:a16="http://schemas.microsoft.com/office/drawing/2014/main" id="{C05796BC-CBE7-F249-0768-3A96EF2947A8}"/>
              </a:ext>
            </a:extLst>
          </p:cNvPr>
          <p:cNvPicPr>
            <a:picLocks noChangeAspect="1"/>
          </p:cNvPicPr>
          <p:nvPr/>
        </p:nvPicPr>
        <p:blipFill>
          <a:blip r:embed="rId3"/>
          <a:stretch>
            <a:fillRect/>
          </a:stretch>
        </p:blipFill>
        <p:spPr>
          <a:xfrm>
            <a:off x="459724" y="4110176"/>
            <a:ext cx="8519160" cy="672341"/>
          </a:xfrm>
          <a:prstGeom prst="rect">
            <a:avLst/>
          </a:prstGeom>
        </p:spPr>
      </p:pic>
      <p:pic>
        <p:nvPicPr>
          <p:cNvPr id="10" name="Picture 9">
            <a:extLst>
              <a:ext uri="{FF2B5EF4-FFF2-40B4-BE49-F238E27FC236}">
                <a16:creationId xmlns:a16="http://schemas.microsoft.com/office/drawing/2014/main" id="{F3A7CACC-6435-B503-A6BA-B881E316CE60}"/>
              </a:ext>
            </a:extLst>
          </p:cNvPr>
          <p:cNvPicPr>
            <a:picLocks noChangeAspect="1"/>
          </p:cNvPicPr>
          <p:nvPr/>
        </p:nvPicPr>
        <p:blipFill>
          <a:blip r:embed="rId4"/>
          <a:stretch>
            <a:fillRect/>
          </a:stretch>
        </p:blipFill>
        <p:spPr>
          <a:xfrm>
            <a:off x="523276" y="1551441"/>
            <a:ext cx="5935769" cy="2491663"/>
          </a:xfrm>
          <a:prstGeom prst="rect">
            <a:avLst/>
          </a:prstGeom>
        </p:spPr>
      </p:pic>
    </p:spTree>
    <p:extLst>
      <p:ext uri="{BB962C8B-B14F-4D97-AF65-F5344CB8AC3E}">
        <p14:creationId xmlns:p14="http://schemas.microsoft.com/office/powerpoint/2010/main" val="1331689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459724" y="181219"/>
            <a:ext cx="84937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Times New Roman" panose="02020603050405020304" pitchFamily="18" charset="0"/>
                <a:cs typeface="Times New Roman" panose="02020603050405020304" pitchFamily="18" charset="0"/>
              </a:rPr>
              <a:t>2. </a:t>
            </a:r>
            <a:r>
              <a:rPr lang="en-US" sz="3200" dirty="0" err="1">
                <a:latin typeface="+mj-lt"/>
                <a:cs typeface="Times New Roman" panose="02020603050405020304" pitchFamily="18" charset="0"/>
              </a:rPr>
              <a:t>Một</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số</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thành</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phần</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cơ</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bản</a:t>
            </a:r>
            <a:r>
              <a:rPr lang="en-US" sz="3200" dirty="0">
                <a:latin typeface="+mj-lt"/>
                <a:cs typeface="Times New Roman" panose="02020603050405020304" pitchFamily="18" charset="0"/>
              </a:rPr>
              <a:t> </a:t>
            </a:r>
            <a:r>
              <a:rPr lang="en-US" sz="3200" dirty="0" err="1">
                <a:latin typeface="+mj-lt"/>
                <a:cs typeface="Times New Roman" panose="02020603050405020304" pitchFamily="18" charset="0"/>
              </a:rPr>
              <a:t>của</a:t>
            </a:r>
            <a:r>
              <a:rPr lang="en-US" sz="3200" dirty="0">
                <a:latin typeface="+mj-lt"/>
                <a:cs typeface="Times New Roman" panose="02020603050405020304" pitchFamily="18" charset="0"/>
              </a:rPr>
              <a:t> Bootstrap</a:t>
            </a:r>
            <a:endParaRPr sz="3200" dirty="0">
              <a:latin typeface="+mj-lt"/>
              <a:cs typeface="Times New Roman" panose="02020603050405020304" pitchFamily="18" charset="0"/>
            </a:endParaRPr>
          </a:p>
        </p:txBody>
      </p:sp>
      <p:sp>
        <p:nvSpPr>
          <p:cNvPr id="4" name="TextBox 3">
            <a:extLst>
              <a:ext uri="{FF2B5EF4-FFF2-40B4-BE49-F238E27FC236}">
                <a16:creationId xmlns:a16="http://schemas.microsoft.com/office/drawing/2014/main" id="{F6C6165C-9C7C-F6AF-566C-D01C59EF1CCF}"/>
              </a:ext>
            </a:extLst>
          </p:cNvPr>
          <p:cNvSpPr txBox="1"/>
          <p:nvPr/>
        </p:nvSpPr>
        <p:spPr>
          <a:xfrm>
            <a:off x="459724" y="853931"/>
            <a:ext cx="1374103" cy="369332"/>
          </a:xfrm>
          <a:prstGeom prst="rect">
            <a:avLst/>
          </a:prstGeom>
          <a:noFill/>
        </p:spPr>
        <p:txBody>
          <a:bodyPr wrap="square" rtlCol="0">
            <a:spAutoFit/>
          </a:bodyPr>
          <a:lstStyle/>
          <a:p>
            <a:r>
              <a:rPr lang="en-US" sz="1800" b="1" dirty="0">
                <a:latin typeface="+mj-lt"/>
                <a:cs typeface="Times New Roman" panose="02020603050405020304" pitchFamily="18" charset="0"/>
              </a:rPr>
              <a:t>2.3 Navbar </a:t>
            </a:r>
          </a:p>
        </p:txBody>
      </p:sp>
      <p:sp>
        <p:nvSpPr>
          <p:cNvPr id="5" name="TextBox 4">
            <a:extLst>
              <a:ext uri="{FF2B5EF4-FFF2-40B4-BE49-F238E27FC236}">
                <a16:creationId xmlns:a16="http://schemas.microsoft.com/office/drawing/2014/main" id="{0D3738AF-3C36-D5CB-9356-968F960FE8B0}"/>
              </a:ext>
            </a:extLst>
          </p:cNvPr>
          <p:cNvSpPr txBox="1"/>
          <p:nvPr/>
        </p:nvSpPr>
        <p:spPr>
          <a:xfrm>
            <a:off x="523276" y="1183924"/>
            <a:ext cx="8493776" cy="584775"/>
          </a:xfrm>
          <a:prstGeom prst="rect">
            <a:avLst/>
          </a:prstGeom>
          <a:noFill/>
        </p:spPr>
        <p:txBody>
          <a:bodyPr wrap="square" rtlCol="0">
            <a:spAutoFit/>
          </a:bodyPr>
          <a:lstStyle/>
          <a:p>
            <a:r>
              <a:rPr lang="en-US" sz="1600" dirty="0">
                <a:solidFill>
                  <a:schemeClr val="tx1"/>
                </a:solidFill>
                <a:latin typeface="+mj-lt"/>
                <a:cs typeface="Times New Roman" panose="02020603050405020304" pitchFamily="18" charset="0"/>
              </a:rPr>
              <a:t>Navbar </a:t>
            </a:r>
            <a:r>
              <a:rPr lang="en-US" sz="1600" dirty="0" err="1">
                <a:solidFill>
                  <a:schemeClr val="tx1"/>
                </a:solidFill>
                <a:latin typeface="+mj-lt"/>
                <a:cs typeface="Times New Roman" panose="02020603050405020304" pitchFamily="18" charset="0"/>
              </a:rPr>
              <a:t>là</a:t>
            </a:r>
            <a:r>
              <a:rPr lang="en-US" sz="1600" dirty="0">
                <a:solidFill>
                  <a:schemeClr val="tx1"/>
                </a:solidFill>
                <a:latin typeface="+mj-lt"/>
                <a:cs typeface="Times New Roman" panose="02020603050405020304" pitchFamily="18" charset="0"/>
              </a:rPr>
              <a:t> </a:t>
            </a:r>
            <a:r>
              <a:rPr lang="en-US" sz="1600" dirty="0" err="1">
                <a:solidFill>
                  <a:schemeClr val="tx1"/>
                </a:solidFill>
                <a:latin typeface="+mj-lt"/>
                <a:cs typeface="Times New Roman" panose="02020603050405020304" pitchFamily="18" charset="0"/>
              </a:rPr>
              <a:t>một</a:t>
            </a:r>
            <a:r>
              <a:rPr lang="en-US" sz="1600" dirty="0">
                <a:solidFill>
                  <a:schemeClr val="tx1"/>
                </a:solidFill>
                <a:latin typeface="+mj-lt"/>
                <a:cs typeface="Times New Roman" panose="02020603050405020304" pitchFamily="18" charset="0"/>
              </a:rPr>
              <a:t> </a:t>
            </a:r>
            <a:r>
              <a:rPr lang="en-US" sz="1600" dirty="0" err="1">
                <a:solidFill>
                  <a:schemeClr val="tx1"/>
                </a:solidFill>
                <a:latin typeface="+mj-lt"/>
                <a:cs typeface="Times New Roman" panose="02020603050405020304" pitchFamily="18" charset="0"/>
              </a:rPr>
              <a:t>thanh</a:t>
            </a:r>
            <a:r>
              <a:rPr lang="en-US" sz="1600" dirty="0">
                <a:solidFill>
                  <a:schemeClr val="tx1"/>
                </a:solidFill>
                <a:latin typeface="+mj-lt"/>
                <a:cs typeface="Times New Roman" panose="02020603050405020304" pitchFamily="18" charset="0"/>
              </a:rPr>
              <a:t> </a:t>
            </a:r>
            <a:r>
              <a:rPr lang="en-US" sz="1600" dirty="0" err="1">
                <a:solidFill>
                  <a:schemeClr val="tx1"/>
                </a:solidFill>
                <a:latin typeface="+mj-lt"/>
                <a:cs typeface="Times New Roman" panose="02020603050405020304" pitchFamily="18" charset="0"/>
              </a:rPr>
              <a:t>điều</a:t>
            </a:r>
            <a:r>
              <a:rPr lang="en-US" sz="1600" dirty="0">
                <a:solidFill>
                  <a:schemeClr val="tx1"/>
                </a:solidFill>
                <a:latin typeface="+mj-lt"/>
                <a:cs typeface="Times New Roman" panose="02020603050405020304" pitchFamily="18" charset="0"/>
              </a:rPr>
              <a:t> </a:t>
            </a:r>
            <a:r>
              <a:rPr lang="en-US" sz="1600" dirty="0" err="1">
                <a:solidFill>
                  <a:schemeClr val="tx1"/>
                </a:solidFill>
                <a:latin typeface="+mj-lt"/>
                <a:cs typeface="Times New Roman" panose="02020603050405020304" pitchFamily="18" charset="0"/>
              </a:rPr>
              <a:t>hướng</a:t>
            </a:r>
            <a:r>
              <a:rPr lang="en-US" sz="1600" dirty="0">
                <a:solidFill>
                  <a:schemeClr val="tx1"/>
                </a:solidFill>
                <a:latin typeface="+mj-lt"/>
                <a:cs typeface="Times New Roman" panose="02020603050405020304" pitchFamily="18" charset="0"/>
              </a:rPr>
              <a:t> </a:t>
            </a:r>
            <a:r>
              <a:rPr lang="en-US" sz="1600" dirty="0" err="1">
                <a:solidFill>
                  <a:schemeClr val="tx1"/>
                </a:solidFill>
                <a:latin typeface="+mj-lt"/>
                <a:cs typeface="Times New Roman" panose="02020603050405020304" pitchFamily="18" charset="0"/>
              </a:rPr>
              <a:t>giúp</a:t>
            </a:r>
            <a:r>
              <a:rPr lang="en-US" sz="1600" dirty="0">
                <a:solidFill>
                  <a:schemeClr val="tx1"/>
                </a:solidFill>
                <a:latin typeface="+mj-lt"/>
                <a:cs typeface="Times New Roman" panose="02020603050405020304" pitchFamily="18" charset="0"/>
              </a:rPr>
              <a:t> </a:t>
            </a:r>
            <a:r>
              <a:rPr lang="en-US" sz="1600" dirty="0" err="1">
                <a:solidFill>
                  <a:schemeClr val="tx1"/>
                </a:solidFill>
                <a:latin typeface="+mj-lt"/>
                <a:cs typeface="Times New Roman" panose="02020603050405020304" pitchFamily="18" charset="0"/>
              </a:rPr>
              <a:t>cho</a:t>
            </a:r>
            <a:r>
              <a:rPr lang="en-US" sz="1600" dirty="0">
                <a:solidFill>
                  <a:schemeClr val="tx1"/>
                </a:solidFill>
                <a:latin typeface="+mj-lt"/>
                <a:cs typeface="Times New Roman" panose="02020603050405020304" pitchFamily="18" charset="0"/>
              </a:rPr>
              <a:t> </a:t>
            </a:r>
            <a:r>
              <a:rPr lang="en-US" sz="1600" dirty="0" err="1">
                <a:solidFill>
                  <a:schemeClr val="tx1"/>
                </a:solidFill>
                <a:latin typeface="+mj-lt"/>
                <a:cs typeface="Times New Roman" panose="02020603050405020304" pitchFamily="18" charset="0"/>
              </a:rPr>
              <a:t>người</a:t>
            </a:r>
            <a:r>
              <a:rPr lang="en-US" sz="1600" dirty="0">
                <a:solidFill>
                  <a:schemeClr val="tx1"/>
                </a:solidFill>
                <a:latin typeface="+mj-lt"/>
                <a:cs typeface="Times New Roman" panose="02020603050405020304" pitchFamily="18" charset="0"/>
              </a:rPr>
              <a:t> dung </a:t>
            </a:r>
            <a:r>
              <a:rPr lang="en-US" sz="1600" dirty="0" err="1">
                <a:solidFill>
                  <a:schemeClr val="tx1"/>
                </a:solidFill>
                <a:latin typeface="+mj-lt"/>
                <a:cs typeface="Times New Roman" panose="02020603050405020304" pitchFamily="18" charset="0"/>
              </a:rPr>
              <a:t>truy</a:t>
            </a:r>
            <a:r>
              <a:rPr lang="en-US" sz="1600" dirty="0">
                <a:solidFill>
                  <a:schemeClr val="tx1"/>
                </a:solidFill>
                <a:latin typeface="+mj-lt"/>
                <a:cs typeface="Times New Roman" panose="02020603050405020304" pitchFamily="18" charset="0"/>
              </a:rPr>
              <a:t> </a:t>
            </a:r>
            <a:r>
              <a:rPr lang="en-US" sz="1600" dirty="0" err="1">
                <a:solidFill>
                  <a:schemeClr val="tx1"/>
                </a:solidFill>
                <a:latin typeface="+mj-lt"/>
                <a:cs typeface="Times New Roman" panose="02020603050405020304" pitchFamily="18" charset="0"/>
              </a:rPr>
              <a:t>cập</a:t>
            </a:r>
            <a:r>
              <a:rPr lang="en-US" sz="1600" dirty="0">
                <a:solidFill>
                  <a:schemeClr val="tx1"/>
                </a:solidFill>
                <a:latin typeface="+mj-lt"/>
                <a:cs typeface="Times New Roman" panose="02020603050405020304" pitchFamily="18" charset="0"/>
              </a:rPr>
              <a:t> </a:t>
            </a:r>
            <a:r>
              <a:rPr lang="en-US" sz="1600" dirty="0" err="1">
                <a:solidFill>
                  <a:schemeClr val="tx1"/>
                </a:solidFill>
                <a:latin typeface="+mj-lt"/>
                <a:cs typeface="Times New Roman" panose="02020603050405020304" pitchFamily="18" charset="0"/>
              </a:rPr>
              <a:t>vào</a:t>
            </a:r>
            <a:r>
              <a:rPr lang="en-US" sz="1600" dirty="0">
                <a:solidFill>
                  <a:schemeClr val="tx1"/>
                </a:solidFill>
                <a:latin typeface="+mj-lt"/>
                <a:cs typeface="Times New Roman" panose="02020603050405020304" pitchFamily="18" charset="0"/>
              </a:rPr>
              <a:t> </a:t>
            </a:r>
            <a:r>
              <a:rPr lang="en-US" sz="1600" dirty="0" err="1">
                <a:solidFill>
                  <a:schemeClr val="tx1"/>
                </a:solidFill>
                <a:latin typeface="+mj-lt"/>
                <a:cs typeface="Times New Roman" panose="02020603050405020304" pitchFamily="18" charset="0"/>
              </a:rPr>
              <a:t>từng</a:t>
            </a:r>
            <a:r>
              <a:rPr lang="en-US" sz="1600" dirty="0">
                <a:solidFill>
                  <a:schemeClr val="tx1"/>
                </a:solidFill>
                <a:latin typeface="+mj-lt"/>
                <a:cs typeface="Times New Roman" panose="02020603050405020304" pitchFamily="18" charset="0"/>
              </a:rPr>
              <a:t> </a:t>
            </a:r>
            <a:r>
              <a:rPr lang="en-US" sz="1600" dirty="0" err="1">
                <a:solidFill>
                  <a:schemeClr val="tx1"/>
                </a:solidFill>
                <a:latin typeface="+mj-lt"/>
                <a:cs typeface="Times New Roman" panose="02020603050405020304" pitchFamily="18" charset="0"/>
              </a:rPr>
              <a:t>thành</a:t>
            </a:r>
            <a:r>
              <a:rPr lang="en-US" sz="1600" dirty="0">
                <a:solidFill>
                  <a:schemeClr val="tx1"/>
                </a:solidFill>
                <a:latin typeface="+mj-lt"/>
                <a:cs typeface="Times New Roman" panose="02020603050405020304" pitchFamily="18" charset="0"/>
              </a:rPr>
              <a:t> </a:t>
            </a:r>
            <a:r>
              <a:rPr lang="en-US" sz="1600" dirty="0" err="1">
                <a:solidFill>
                  <a:schemeClr val="tx1"/>
                </a:solidFill>
                <a:latin typeface="+mj-lt"/>
                <a:cs typeface="Times New Roman" panose="02020603050405020304" pitchFamily="18" charset="0"/>
              </a:rPr>
              <a:t>phần</a:t>
            </a:r>
            <a:r>
              <a:rPr lang="en-US" sz="1600" dirty="0">
                <a:solidFill>
                  <a:schemeClr val="tx1"/>
                </a:solidFill>
                <a:latin typeface="+mj-lt"/>
                <a:cs typeface="Times New Roman" panose="02020603050405020304" pitchFamily="18" charset="0"/>
              </a:rPr>
              <a:t> </a:t>
            </a:r>
            <a:r>
              <a:rPr lang="en-US" sz="1600" dirty="0" err="1">
                <a:solidFill>
                  <a:schemeClr val="tx1"/>
                </a:solidFill>
                <a:latin typeface="+mj-lt"/>
                <a:cs typeface="Times New Roman" panose="02020603050405020304" pitchFamily="18" charset="0"/>
              </a:rPr>
              <a:t>có</a:t>
            </a:r>
            <a:r>
              <a:rPr lang="en-US" sz="1600" dirty="0">
                <a:solidFill>
                  <a:schemeClr val="tx1"/>
                </a:solidFill>
                <a:latin typeface="+mj-lt"/>
                <a:cs typeface="Times New Roman" panose="02020603050405020304" pitchFamily="18" charset="0"/>
              </a:rPr>
              <a:t> </a:t>
            </a:r>
            <a:r>
              <a:rPr lang="en-US" sz="1600" dirty="0" err="1">
                <a:solidFill>
                  <a:schemeClr val="tx1"/>
                </a:solidFill>
                <a:latin typeface="+mj-lt"/>
                <a:cs typeface="Times New Roman" panose="02020603050405020304" pitchFamily="18" charset="0"/>
              </a:rPr>
              <a:t>trong</a:t>
            </a:r>
            <a:r>
              <a:rPr lang="en-US" sz="1600" dirty="0">
                <a:solidFill>
                  <a:schemeClr val="tx1"/>
                </a:solidFill>
                <a:latin typeface="+mj-lt"/>
                <a:cs typeface="Times New Roman" panose="02020603050405020304" pitchFamily="18" charset="0"/>
              </a:rPr>
              <a:t> </a:t>
            </a:r>
            <a:r>
              <a:rPr lang="en-US" sz="1600" dirty="0" err="1">
                <a:solidFill>
                  <a:schemeClr val="tx1"/>
                </a:solidFill>
                <a:latin typeface="+mj-lt"/>
                <a:cs typeface="Times New Roman" panose="02020603050405020304" pitchFamily="18" charset="0"/>
              </a:rPr>
              <a:t>trang</a:t>
            </a:r>
            <a:r>
              <a:rPr lang="en-US" sz="1600" dirty="0">
                <a:solidFill>
                  <a:schemeClr val="tx1"/>
                </a:solidFill>
                <a:latin typeface="+mj-lt"/>
                <a:cs typeface="Times New Roman" panose="02020603050405020304" pitchFamily="18" charset="0"/>
              </a:rPr>
              <a:t> web.</a:t>
            </a:r>
          </a:p>
        </p:txBody>
      </p:sp>
      <p:pic>
        <p:nvPicPr>
          <p:cNvPr id="3" name="Picture 2">
            <a:extLst>
              <a:ext uri="{FF2B5EF4-FFF2-40B4-BE49-F238E27FC236}">
                <a16:creationId xmlns:a16="http://schemas.microsoft.com/office/drawing/2014/main" id="{43BD902F-1200-565C-E532-8958CE1F003F}"/>
              </a:ext>
            </a:extLst>
          </p:cNvPr>
          <p:cNvPicPr>
            <a:picLocks noChangeAspect="1"/>
          </p:cNvPicPr>
          <p:nvPr/>
        </p:nvPicPr>
        <p:blipFill>
          <a:blip r:embed="rId3"/>
          <a:stretch>
            <a:fillRect/>
          </a:stretch>
        </p:blipFill>
        <p:spPr>
          <a:xfrm>
            <a:off x="634163" y="2336410"/>
            <a:ext cx="7875674" cy="1082985"/>
          </a:xfrm>
          <a:prstGeom prst="rect">
            <a:avLst/>
          </a:prstGeom>
        </p:spPr>
      </p:pic>
      <p:cxnSp>
        <p:nvCxnSpPr>
          <p:cNvPr id="8" name="Straight Arrow Connector 7">
            <a:extLst>
              <a:ext uri="{FF2B5EF4-FFF2-40B4-BE49-F238E27FC236}">
                <a16:creationId xmlns:a16="http://schemas.microsoft.com/office/drawing/2014/main" id="{92C40560-A3A2-7723-6B8B-5DCBCF9E05DD}"/>
              </a:ext>
            </a:extLst>
          </p:cNvPr>
          <p:cNvCxnSpPr>
            <a:cxnSpLocks/>
          </p:cNvCxnSpPr>
          <p:nvPr/>
        </p:nvCxnSpPr>
        <p:spPr>
          <a:xfrm flipH="1">
            <a:off x="3078480" y="3385850"/>
            <a:ext cx="243840" cy="39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651DADC-CCBB-35C2-3028-D6E7B049438A}"/>
              </a:ext>
            </a:extLst>
          </p:cNvPr>
          <p:cNvSpPr txBox="1"/>
          <p:nvPr/>
        </p:nvSpPr>
        <p:spPr>
          <a:xfrm>
            <a:off x="2354580" y="3701829"/>
            <a:ext cx="1310640" cy="338554"/>
          </a:xfrm>
          <a:prstGeom prst="rect">
            <a:avLst/>
          </a:prstGeom>
          <a:noFill/>
        </p:spPr>
        <p:txBody>
          <a:bodyPr wrap="square" rtlCol="0">
            <a:spAutoFit/>
          </a:bodyPr>
          <a:lstStyle/>
          <a:p>
            <a:r>
              <a:rPr lang="en-US" sz="1600" dirty="0">
                <a:latin typeface="+mj-lt"/>
                <a:cs typeface="Times New Roman" panose="02020603050405020304" pitchFamily="18" charset="0"/>
              </a:rPr>
              <a:t>Link </a:t>
            </a:r>
            <a:r>
              <a:rPr lang="en-US" sz="1600" dirty="0" err="1">
                <a:latin typeface="+mj-lt"/>
                <a:cs typeface="Times New Roman" panose="02020603050405020304" pitchFamily="18" charset="0"/>
              </a:rPr>
              <a:t>liên</a:t>
            </a:r>
            <a:r>
              <a:rPr lang="en-US" sz="1600" dirty="0">
                <a:latin typeface="+mj-lt"/>
                <a:cs typeface="Times New Roman" panose="02020603050405020304" pitchFamily="18" charset="0"/>
              </a:rPr>
              <a:t> </a:t>
            </a:r>
            <a:r>
              <a:rPr lang="en-US" sz="1600" dirty="0" err="1">
                <a:latin typeface="+mj-lt"/>
                <a:cs typeface="Times New Roman" panose="02020603050405020304" pitchFamily="18" charset="0"/>
              </a:rPr>
              <a:t>kết</a:t>
            </a:r>
            <a:endParaRPr lang="en-US" sz="1600" dirty="0">
              <a:latin typeface="+mj-lt"/>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875E4041-0364-D01F-E368-3EC483129251}"/>
              </a:ext>
            </a:extLst>
          </p:cNvPr>
          <p:cNvCxnSpPr/>
          <p:nvPr/>
        </p:nvCxnSpPr>
        <p:spPr>
          <a:xfrm flipV="1">
            <a:off x="7757160" y="2160270"/>
            <a:ext cx="289560" cy="4114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A352CA1-BB04-13CD-7398-C177BC15D3B5}"/>
              </a:ext>
            </a:extLst>
          </p:cNvPr>
          <p:cNvSpPr txBox="1"/>
          <p:nvPr/>
        </p:nvSpPr>
        <p:spPr>
          <a:xfrm>
            <a:off x="7757160" y="1832972"/>
            <a:ext cx="836497" cy="338554"/>
          </a:xfrm>
          <a:prstGeom prst="rect">
            <a:avLst/>
          </a:prstGeom>
          <a:noFill/>
        </p:spPr>
        <p:txBody>
          <a:bodyPr wrap="square" rtlCol="0">
            <a:spAutoFit/>
          </a:bodyPr>
          <a:lstStyle/>
          <a:p>
            <a:r>
              <a:rPr lang="en-US" sz="1600" dirty="0">
                <a:latin typeface="+mj-lt"/>
                <a:cs typeface="Times New Roman" panose="02020603050405020304" pitchFamily="18" charset="0"/>
              </a:rPr>
              <a:t>Button</a:t>
            </a:r>
          </a:p>
        </p:txBody>
      </p:sp>
      <p:cxnSp>
        <p:nvCxnSpPr>
          <p:cNvPr id="18" name="Straight Arrow Connector 17">
            <a:extLst>
              <a:ext uri="{FF2B5EF4-FFF2-40B4-BE49-F238E27FC236}">
                <a16:creationId xmlns:a16="http://schemas.microsoft.com/office/drawing/2014/main" id="{55C355D2-3890-60E4-D155-6389B9636757}"/>
              </a:ext>
            </a:extLst>
          </p:cNvPr>
          <p:cNvCxnSpPr>
            <a:cxnSpLocks/>
          </p:cNvCxnSpPr>
          <p:nvPr/>
        </p:nvCxnSpPr>
        <p:spPr>
          <a:xfrm flipH="1" flipV="1">
            <a:off x="3909060" y="2171526"/>
            <a:ext cx="243840" cy="4002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3D533A1-4441-923E-38A7-CB0ABE6CF169}"/>
              </a:ext>
            </a:extLst>
          </p:cNvPr>
          <p:cNvSpPr txBox="1"/>
          <p:nvPr/>
        </p:nvSpPr>
        <p:spPr>
          <a:xfrm>
            <a:off x="3131820" y="1848360"/>
            <a:ext cx="1645920" cy="338554"/>
          </a:xfrm>
          <a:prstGeom prst="rect">
            <a:avLst/>
          </a:prstGeom>
          <a:noFill/>
        </p:spPr>
        <p:txBody>
          <a:bodyPr wrap="square" rtlCol="0">
            <a:spAutoFit/>
          </a:bodyPr>
          <a:lstStyle/>
          <a:p>
            <a:r>
              <a:rPr lang="en-US" sz="1600" dirty="0">
                <a:latin typeface="+mj-lt"/>
                <a:cs typeface="Times New Roman" panose="02020603050405020304" pitchFamily="18" charset="0"/>
              </a:rPr>
              <a:t>Thanh </a:t>
            </a:r>
            <a:r>
              <a:rPr lang="en-US" sz="1600" dirty="0" err="1">
                <a:latin typeface="+mj-lt"/>
                <a:cs typeface="Times New Roman" panose="02020603050405020304" pitchFamily="18" charset="0"/>
              </a:rPr>
              <a:t>tìm</a:t>
            </a:r>
            <a:r>
              <a:rPr lang="en-US" sz="1600" dirty="0">
                <a:latin typeface="+mj-lt"/>
                <a:cs typeface="Times New Roman" panose="02020603050405020304" pitchFamily="18" charset="0"/>
              </a:rPr>
              <a:t> </a:t>
            </a:r>
            <a:r>
              <a:rPr lang="en-US" sz="1600" dirty="0" err="1">
                <a:latin typeface="+mj-lt"/>
                <a:cs typeface="Times New Roman" panose="02020603050405020304" pitchFamily="18" charset="0"/>
              </a:rPr>
              <a:t>kiếm</a:t>
            </a:r>
            <a:endParaRPr lang="en-US" sz="1600" dirty="0">
              <a:latin typeface="+mj-lt"/>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33175777-8504-1715-8E18-B26CCEC162B2}"/>
              </a:ext>
            </a:extLst>
          </p:cNvPr>
          <p:cNvCxnSpPr>
            <a:cxnSpLocks/>
          </p:cNvCxnSpPr>
          <p:nvPr/>
        </p:nvCxnSpPr>
        <p:spPr>
          <a:xfrm flipV="1">
            <a:off x="1372452" y="2097651"/>
            <a:ext cx="166788" cy="4388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3687F80-98C2-8116-17D1-C542FB43FA65}"/>
              </a:ext>
            </a:extLst>
          </p:cNvPr>
          <p:cNvSpPr txBox="1"/>
          <p:nvPr/>
        </p:nvSpPr>
        <p:spPr>
          <a:xfrm>
            <a:off x="1288632" y="1812973"/>
            <a:ext cx="752677" cy="338554"/>
          </a:xfrm>
          <a:prstGeom prst="rect">
            <a:avLst/>
          </a:prstGeom>
          <a:noFill/>
        </p:spPr>
        <p:txBody>
          <a:bodyPr wrap="square" rtlCol="0">
            <a:spAutoFit/>
          </a:bodyPr>
          <a:lstStyle/>
          <a:p>
            <a:r>
              <a:rPr lang="en-US" sz="1600" dirty="0">
                <a:latin typeface="+mj-lt"/>
                <a:cs typeface="Times New Roman" panose="02020603050405020304" pitchFamily="18" charset="0"/>
              </a:rPr>
              <a:t>Logo</a:t>
            </a:r>
          </a:p>
        </p:txBody>
      </p:sp>
    </p:spTree>
    <p:extLst>
      <p:ext uri="{BB962C8B-B14F-4D97-AF65-F5344CB8AC3E}">
        <p14:creationId xmlns:p14="http://schemas.microsoft.com/office/powerpoint/2010/main" val="952184224"/>
      </p:ext>
    </p:extLst>
  </p:cSld>
  <p:clrMapOvr>
    <a:masterClrMapping/>
  </p:clrMapOvr>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2967</TotalTime>
  <Words>1497</Words>
  <Application>Microsoft Office PowerPoint</Application>
  <PresentationFormat>On-screen Show (16:9)</PresentationFormat>
  <Paragraphs>132</Paragraphs>
  <Slides>27</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IBM Plex Mono</vt:lpstr>
      <vt:lpstr>Poppins</vt:lpstr>
      <vt:lpstr>Wingdings</vt:lpstr>
      <vt:lpstr>Consolas</vt:lpstr>
      <vt:lpstr>Arial</vt:lpstr>
      <vt:lpstr>Open Sans</vt:lpstr>
      <vt:lpstr>Times New Roman</vt:lpstr>
      <vt:lpstr>Abadi</vt:lpstr>
      <vt:lpstr>Introduction to Coding Workshop by Slidesgo</vt:lpstr>
      <vt:lpstr>PowerPoint Presentation</vt:lpstr>
      <vt:lpstr>PowerPoint Presentation</vt:lpstr>
      <vt:lpstr>I. LÝ DO CHỌN ĐỀ TÀI</vt:lpstr>
      <vt:lpstr>II. LÝ THUYẾT NGHIÊN CỨU</vt:lpstr>
      <vt:lpstr>1. Giới thiệu về Bootstrap framework</vt:lpstr>
      <vt:lpstr>2. Một số thành phần cơ bản của Bootstrap</vt:lpstr>
      <vt:lpstr>PowerPoint Presentation</vt:lpstr>
      <vt:lpstr>2. Một số thành phần cơ bản của Bootstrap</vt:lpstr>
      <vt:lpstr>2. Một số thành phần cơ bản của Bootstrap</vt:lpstr>
      <vt:lpstr>2. Một số thành phần cơ bản của Bootstrap</vt:lpstr>
      <vt:lpstr>3. Giới thiệu về PHP</vt:lpstr>
      <vt:lpstr>3. Giới thiệu về PHP</vt:lpstr>
      <vt:lpstr>4. Giới thiệu về MySQL</vt:lpstr>
      <vt:lpstr>4. Giới thiệu về MySQL</vt:lpstr>
      <vt:lpstr>4. Giới thiệu về MySQL</vt:lpstr>
      <vt:lpstr>4. Giới thiệu về MySQL</vt:lpstr>
      <vt:lpstr>4. Giới thiệu về MySQL</vt:lpstr>
      <vt:lpstr>4. Giới thiệu về MySQL</vt:lpstr>
      <vt:lpstr>4. Giới thiệu về MySQL</vt:lpstr>
      <vt:lpstr>III. PHÂN TÍCH THIẾT KẾ HỆ THỐNG</vt:lpstr>
      <vt:lpstr>III. PHÂN TÍCH THIẾT KẾ HỆ THỐNG</vt:lpstr>
      <vt:lpstr>III. PHÂN TÍCH THIẾT KẾ HỆ THỐNG</vt:lpstr>
      <vt:lpstr>IV. CÀI ĐẶT THỰC NGHIỆM VÀ DEMO</vt:lpstr>
      <vt:lpstr>IV. CÀI ĐẶT THỰC NGHIỆM VÀ DEMO</vt:lpstr>
      <vt:lpstr>IV. CÀI ĐẶT THỰC NGHIỆM VÀ DEMO</vt:lpstr>
      <vt:lpstr>IV. CÀI ĐẶT THỰC NGHIỆM VÀ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MSI</dc:creator>
  <cp:lastModifiedBy>MSI</cp:lastModifiedBy>
  <cp:revision>31</cp:revision>
  <dcterms:modified xsi:type="dcterms:W3CDTF">2024-01-19T04:22:51Z</dcterms:modified>
</cp:coreProperties>
</file>